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2" r:id="rId2"/>
    <p:sldId id="313" r:id="rId3"/>
    <p:sldId id="317" r:id="rId4"/>
    <p:sldId id="314" r:id="rId5"/>
    <p:sldId id="315" r:id="rId6"/>
    <p:sldId id="318" r:id="rId7"/>
    <p:sldId id="316" r:id="rId8"/>
    <p:sldId id="319" r:id="rId9"/>
    <p:sldId id="256" r:id="rId10"/>
    <p:sldId id="266" r:id="rId11"/>
    <p:sldId id="264" r:id="rId12"/>
    <p:sldId id="257" r:id="rId13"/>
    <p:sldId id="258" r:id="rId14"/>
    <p:sldId id="265" r:id="rId15"/>
    <p:sldId id="260" r:id="rId16"/>
    <p:sldId id="261" r:id="rId17"/>
    <p:sldId id="262" r:id="rId18"/>
    <p:sldId id="263" r:id="rId19"/>
    <p:sldId id="270" r:id="rId20"/>
    <p:sldId id="271" r:id="rId21"/>
    <p:sldId id="272" r:id="rId22"/>
    <p:sldId id="273" r:id="rId23"/>
    <p:sldId id="283" r:id="rId24"/>
    <p:sldId id="284" r:id="rId25"/>
    <p:sldId id="259" r:id="rId26"/>
    <p:sldId id="267" r:id="rId27"/>
    <p:sldId id="268" r:id="rId28"/>
    <p:sldId id="274" r:id="rId29"/>
    <p:sldId id="275" r:id="rId30"/>
    <p:sldId id="279" r:id="rId31"/>
    <p:sldId id="276" r:id="rId32"/>
    <p:sldId id="277" r:id="rId33"/>
    <p:sldId id="278" r:id="rId34"/>
    <p:sldId id="285" r:id="rId35"/>
    <p:sldId id="280" r:id="rId36"/>
    <p:sldId id="281" r:id="rId37"/>
    <p:sldId id="282" r:id="rId38"/>
    <p:sldId id="286" r:id="rId39"/>
    <p:sldId id="287" r:id="rId40"/>
    <p:sldId id="288"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6" r:id="rId56"/>
    <p:sldId id="304" r:id="rId57"/>
    <p:sldId id="305" r:id="rId58"/>
    <p:sldId id="307" r:id="rId59"/>
    <p:sldId id="308" r:id="rId60"/>
    <p:sldId id="309" r:id="rId61"/>
    <p:sldId id="310" r:id="rId62"/>
    <p:sldId id="311" r:id="rId6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111" d="100"/>
          <a:sy n="111" d="100"/>
        </p:scale>
        <p:origin x="40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C97780-5925-1B43-9D32-B76823545F1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E520F4F-BC4A-9172-92C0-03ED7790B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E710F1E-0519-B0F7-1872-E46B60F5A07E}"/>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BCB10E26-655C-E29B-6662-242B4DC155A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50DE64-AC43-F0ED-809C-6B5DC4FB6806}"/>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09408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CDEF56-BD56-0E41-749B-CAAE49B7B6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2716A4E-2D26-249E-9249-FCF86549657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21E24EB-49CC-72CC-899D-7E3D3A35BC3C}"/>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9BB87C39-886E-C2C8-5408-C1FF550B43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B643D2-ADEE-F1AE-6FE6-4F0FDA4FEAE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3330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5A0E8E-1623-1D8A-5DFC-3ADFAA8C9A7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4681866-2621-D012-F72C-6FBDBAB594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51D331D-6386-6612-11FE-5926D0270CD5}"/>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4CDFBA41-24C9-BC60-6A61-2F848DF24A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7CC575-CA17-E522-7232-DC1D2EDF4A7B}"/>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26825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76CFC7-B712-937C-1876-114273AEA2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6A61D-ABB2-078D-BAA7-58F6CB5080B8}"/>
              </a:ext>
            </a:extLst>
          </p:cNvPr>
          <p:cNvSpPr>
            <a:spLocks noGrp="1"/>
          </p:cNvSpPr>
          <p:nvPr>
            <p:ph idx="1"/>
          </p:nvPr>
        </p:nvSpPr>
        <p:spPr>
          <a:xfrm>
            <a:off x="838200" y="1825625"/>
            <a:ext cx="83439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51C371F-A925-F1DB-937B-BE747814F22B}"/>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BE6E00F4-A713-7DF4-E8F6-E40DFE047A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0137F28-34C1-37AC-2773-6DB605B81FB1}"/>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7526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FF31B-7EEB-3CEF-8F31-4DD60735B1C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A5FE5BF-04CD-1631-352B-FCE2C71C3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4290398-3682-F317-3DF2-625D54AA951E}"/>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8E4DA816-A7DC-5891-813A-0C73CB1CE6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0423879-24FB-DA95-C6B8-ADD5B21565E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3882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F8B664-731A-B84A-3618-98C4C0A88B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DAD06D0-9722-05B5-D270-5D938019B2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CDE5C1D-E5C9-5C52-7784-0228D6A32EF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26505B1-601A-C7C8-699F-3394EDC22C6C}"/>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6" name="바닥글 개체 틀 5">
            <a:extLst>
              <a:ext uri="{FF2B5EF4-FFF2-40B4-BE49-F238E27FC236}">
                <a16:creationId xmlns:a16="http://schemas.microsoft.com/office/drawing/2014/main" id="{A99E1D8E-D2E6-DFF9-DBE3-D8914E959F4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B6CCF5-3F00-852B-A95F-31388AA495CD}"/>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961925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05612-2E46-5E3D-CC9F-957D22F9AD0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E731C64-15FF-1335-2982-1E768790B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8313829-3D4C-DB39-00E0-E60C1340D12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42E9915-7A24-1996-28FA-3BEA82A6B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8B70209-8E1A-E94D-CF58-C564D32C2A7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61AA02-087E-38BB-F9B0-FCBD5C0AED84}"/>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8" name="바닥글 개체 틀 7">
            <a:extLst>
              <a:ext uri="{FF2B5EF4-FFF2-40B4-BE49-F238E27FC236}">
                <a16:creationId xmlns:a16="http://schemas.microsoft.com/office/drawing/2014/main" id="{A340743C-3566-61A8-DF5F-B6620AA5B8E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8C1E6A1-60BB-AABB-D1BA-A7AA44FC609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704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7452EC-28D3-A69D-4AA3-A2AA0CDBB5B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16AAFD6-42E4-CEFF-F5BA-617365D4AC57}"/>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4" name="바닥글 개체 틀 3">
            <a:extLst>
              <a:ext uri="{FF2B5EF4-FFF2-40B4-BE49-F238E27FC236}">
                <a16:creationId xmlns:a16="http://schemas.microsoft.com/office/drawing/2014/main" id="{E8132500-54A6-3C05-4D4E-8CADA8ABA07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E4E326E-00C7-9A3A-2CFB-97489CE53C2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399462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5716C4C-0DFE-25CF-3AB8-D1C1CA1EBE2B}"/>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3" name="바닥글 개체 틀 2">
            <a:extLst>
              <a:ext uri="{FF2B5EF4-FFF2-40B4-BE49-F238E27FC236}">
                <a16:creationId xmlns:a16="http://schemas.microsoft.com/office/drawing/2014/main" id="{CF71DD57-E957-878A-B72B-2719571671F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D566AB9-B4B1-D647-981E-0535911656F2}"/>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82025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2E339A-2B0B-92BE-9BCB-A1682FAFA5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E736A77-4E79-8C46-91D2-BF8107CDD0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0D7D3C1-42EA-5D17-1B72-BF5226BED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FA65E7-ED2D-264C-86E9-966D1C27D6B3}"/>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6" name="바닥글 개체 틀 5">
            <a:extLst>
              <a:ext uri="{FF2B5EF4-FFF2-40B4-BE49-F238E27FC236}">
                <a16:creationId xmlns:a16="http://schemas.microsoft.com/office/drawing/2014/main" id="{0C764BB8-99BC-BC85-BEFC-DD84D75C555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97337EB-40C1-9288-0975-EDCE61A5E46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91658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E494EA-11C4-1937-429D-87B0DF39339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2559315-0C0B-2C66-3404-D4A122850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C281EDF-5E1D-E567-5081-603E64BFF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C17576-D1C1-1406-D0D1-1D12D97FB0C4}"/>
              </a:ext>
            </a:extLst>
          </p:cNvPr>
          <p:cNvSpPr>
            <a:spLocks noGrp="1"/>
          </p:cNvSpPr>
          <p:nvPr>
            <p:ph type="dt" sz="half" idx="10"/>
          </p:nvPr>
        </p:nvSpPr>
        <p:spPr/>
        <p:txBody>
          <a:bodyPr/>
          <a:lstStyle/>
          <a:p>
            <a:fld id="{5753FBC8-2A1A-4FE6-AD4C-A942FBDC8C6E}" type="datetimeFigureOut">
              <a:rPr lang="ko-KR" altLang="en-US" smtClean="0"/>
              <a:t>2023-10-23</a:t>
            </a:fld>
            <a:endParaRPr lang="ko-KR" altLang="en-US"/>
          </a:p>
        </p:txBody>
      </p:sp>
      <p:sp>
        <p:nvSpPr>
          <p:cNvPr id="6" name="바닥글 개체 틀 5">
            <a:extLst>
              <a:ext uri="{FF2B5EF4-FFF2-40B4-BE49-F238E27FC236}">
                <a16:creationId xmlns:a16="http://schemas.microsoft.com/office/drawing/2014/main" id="{17AEED37-C31A-3094-3410-A7D2853B5B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D73273-6CA6-147B-85D7-BD720CDFD11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2174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gif"/><Relationship Id="rId2" Type="http://schemas.openxmlformats.org/officeDocument/2006/relationships/slideLayout" Target="../slideLayouts/slideLayout2.xml"/><Relationship Id="rId16" Type="http://schemas.openxmlformats.org/officeDocument/2006/relationships/image" Target="../media/image4.jpg"/><Relationship Id="rId20"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28A78AD-47C2-4A41-57B5-C4935CEC2A9E}"/>
              </a:ext>
            </a:extLst>
          </p:cNvPr>
          <p:cNvGrpSpPr/>
          <p:nvPr userDrawn="1"/>
        </p:nvGrpSpPr>
        <p:grpSpPr>
          <a:xfrm>
            <a:off x="9347200" y="0"/>
            <a:ext cx="2844800" cy="6858000"/>
            <a:chOff x="0" y="0"/>
            <a:chExt cx="817289" cy="2709333"/>
          </a:xfrm>
        </p:grpSpPr>
        <p:sp>
          <p:nvSpPr>
            <p:cNvPr id="8" name="Freeform 3">
              <a:extLst>
                <a:ext uri="{FF2B5EF4-FFF2-40B4-BE49-F238E27FC236}">
                  <a16:creationId xmlns:a16="http://schemas.microsoft.com/office/drawing/2014/main" id="{58ACAA88-9B1D-57B1-6937-36947018148C}"/>
                </a:ext>
              </a:extLst>
            </p:cNvPr>
            <p:cNvSpPr/>
            <p:nvPr/>
          </p:nvSpPr>
          <p:spPr>
            <a:xfrm>
              <a:off x="0" y="0"/>
              <a:ext cx="817289" cy="2709333"/>
            </a:xfrm>
            <a:custGeom>
              <a:avLst/>
              <a:gdLst/>
              <a:ahLst/>
              <a:cxnLst/>
              <a:rect l="l" t="t" r="r" b="b"/>
              <a:pathLst>
                <a:path w="817289" h="2709333">
                  <a:moveTo>
                    <a:pt x="0" y="0"/>
                  </a:moveTo>
                  <a:lnTo>
                    <a:pt x="817289" y="0"/>
                  </a:lnTo>
                  <a:lnTo>
                    <a:pt x="817289" y="2709333"/>
                  </a:lnTo>
                  <a:lnTo>
                    <a:pt x="0" y="2709333"/>
                  </a:lnTo>
                  <a:close/>
                </a:path>
              </a:pathLst>
            </a:custGeom>
            <a:solidFill>
              <a:srgbClr val="737373"/>
            </a:solidFill>
          </p:spPr>
          <p:txBody>
            <a:bodyPr/>
            <a:lstStyle/>
            <a:p>
              <a:endParaRPr lang="ko-KR" altLang="en-US"/>
            </a:p>
          </p:txBody>
        </p:sp>
        <p:sp>
          <p:nvSpPr>
            <p:cNvPr id="9" name="TextBox 4">
              <a:extLst>
                <a:ext uri="{FF2B5EF4-FFF2-40B4-BE49-F238E27FC236}">
                  <a16:creationId xmlns:a16="http://schemas.microsoft.com/office/drawing/2014/main" id="{0CDC8B2A-AC29-3824-EE2D-92C270A6BD2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제목 개체 틀 1">
            <a:extLst>
              <a:ext uri="{FF2B5EF4-FFF2-40B4-BE49-F238E27FC236}">
                <a16:creationId xmlns:a16="http://schemas.microsoft.com/office/drawing/2014/main" id="{C3B64B04-7D23-ED5B-0375-C471B72C2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65FE51-7164-B7A6-474D-725F2029F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D4DA2-B158-B2B6-B150-18D5BF386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3FBC8-2A1A-4FE6-AD4C-A942FBDC8C6E}" type="datetimeFigureOut">
              <a:rPr lang="ko-KR" altLang="en-US" smtClean="0"/>
              <a:t>2023-10-23</a:t>
            </a:fld>
            <a:endParaRPr lang="ko-KR" altLang="en-US"/>
          </a:p>
        </p:txBody>
      </p:sp>
      <p:sp>
        <p:nvSpPr>
          <p:cNvPr id="5" name="바닥글 개체 틀 4">
            <a:extLst>
              <a:ext uri="{FF2B5EF4-FFF2-40B4-BE49-F238E27FC236}">
                <a16:creationId xmlns:a16="http://schemas.microsoft.com/office/drawing/2014/main" id="{EE847FAA-0E39-EF3B-9AAC-8E2ED748C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CF01A7E-1AA9-203C-71DD-A6032421C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4D308-FAED-4558-A8BD-F765A797C92D}" type="slidenum">
              <a:rPr lang="ko-KR" altLang="en-US" smtClean="0"/>
              <a:t>‹#›</a:t>
            </a:fld>
            <a:endParaRPr lang="ko-KR" altLang="en-US"/>
          </a:p>
        </p:txBody>
      </p:sp>
      <p:pic>
        <p:nvPicPr>
          <p:cNvPr id="12" name="그림 11">
            <a:extLst>
              <a:ext uri="{FF2B5EF4-FFF2-40B4-BE49-F238E27FC236}">
                <a16:creationId xmlns:a16="http://schemas.microsoft.com/office/drawing/2014/main" id="{650A8165-A52F-A29F-E03A-DF4167ABC02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3048" y="2473283"/>
            <a:ext cx="1198952" cy="674411"/>
          </a:xfrm>
          <a:prstGeom prst="rect">
            <a:avLst/>
          </a:prstGeom>
        </p:spPr>
      </p:pic>
      <p:pic>
        <p:nvPicPr>
          <p:cNvPr id="13" name="그림 12">
            <a:extLst>
              <a:ext uri="{FF2B5EF4-FFF2-40B4-BE49-F238E27FC236}">
                <a16:creationId xmlns:a16="http://schemas.microsoft.com/office/drawing/2014/main" id="{E6F13575-ED2D-CDF9-5863-B4014EF87C3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06361" y="3252728"/>
            <a:ext cx="1185639" cy="666922"/>
          </a:xfrm>
          <a:prstGeom prst="rect">
            <a:avLst/>
          </a:prstGeom>
        </p:spPr>
      </p:pic>
      <p:pic>
        <p:nvPicPr>
          <p:cNvPr id="14" name="그림 13">
            <a:extLst>
              <a:ext uri="{FF2B5EF4-FFF2-40B4-BE49-F238E27FC236}">
                <a16:creationId xmlns:a16="http://schemas.microsoft.com/office/drawing/2014/main" id="{7D56971C-283C-09E2-4CA3-AC910668652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06360" y="4032172"/>
            <a:ext cx="1189311" cy="668987"/>
          </a:xfrm>
          <a:prstGeom prst="rect">
            <a:avLst/>
          </a:prstGeom>
        </p:spPr>
      </p:pic>
      <p:pic>
        <p:nvPicPr>
          <p:cNvPr id="15" name="그림 14">
            <a:extLst>
              <a:ext uri="{FF2B5EF4-FFF2-40B4-BE49-F238E27FC236}">
                <a16:creationId xmlns:a16="http://schemas.microsoft.com/office/drawing/2014/main" id="{9DB1F04E-F3C3-84F8-D6C7-31F557D1FC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019671" y="4811616"/>
            <a:ext cx="1159016" cy="651629"/>
          </a:xfrm>
          <a:prstGeom prst="rect">
            <a:avLst/>
          </a:prstGeom>
        </p:spPr>
      </p:pic>
      <p:pic>
        <p:nvPicPr>
          <p:cNvPr id="16" name="그림 15">
            <a:extLst>
              <a:ext uri="{FF2B5EF4-FFF2-40B4-BE49-F238E27FC236}">
                <a16:creationId xmlns:a16="http://schemas.microsoft.com/office/drawing/2014/main" id="{EB50C248-B969-B99D-BEBA-1243BD5EA62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53320" y="5613035"/>
            <a:ext cx="2838680" cy="1241923"/>
          </a:xfrm>
          <a:prstGeom prst="rect">
            <a:avLst/>
          </a:prstGeom>
        </p:spPr>
      </p:pic>
      <p:sp>
        <p:nvSpPr>
          <p:cNvPr id="18" name="Freeform 23">
            <a:extLst>
              <a:ext uri="{FF2B5EF4-FFF2-40B4-BE49-F238E27FC236}">
                <a16:creationId xmlns:a16="http://schemas.microsoft.com/office/drawing/2014/main" id="{F1D3F5FE-50D3-6422-A17B-BCC338B2B030}"/>
              </a:ext>
            </a:extLst>
          </p:cNvPr>
          <p:cNvSpPr/>
          <p:nvPr userDrawn="1"/>
        </p:nvSpPr>
        <p:spPr>
          <a:xfrm>
            <a:off x="9894371" y="134514"/>
            <a:ext cx="1750458" cy="1750458"/>
          </a:xfrm>
          <a:custGeom>
            <a:avLst/>
            <a:gdLst/>
            <a:ahLst/>
            <a:cxnLst/>
            <a:rect l="l" t="t" r="r" b="b"/>
            <a:pathLst>
              <a:path w="2724094" h="2724094">
                <a:moveTo>
                  <a:pt x="0" y="0"/>
                </a:moveTo>
                <a:lnTo>
                  <a:pt x="2724094" y="0"/>
                </a:lnTo>
                <a:lnTo>
                  <a:pt x="2724094" y="2724094"/>
                </a:lnTo>
                <a:lnTo>
                  <a:pt x="0" y="27240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pic>
        <p:nvPicPr>
          <p:cNvPr id="17" name="그림 16">
            <a:extLst>
              <a:ext uri="{FF2B5EF4-FFF2-40B4-BE49-F238E27FC236}">
                <a16:creationId xmlns:a16="http://schemas.microsoft.com/office/drawing/2014/main" id="{08CF226B-8B01-A76A-565A-4FA4E542B3B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90734" y="1731854"/>
            <a:ext cx="1201265" cy="623734"/>
          </a:xfrm>
          <a:prstGeom prst="rect">
            <a:avLst/>
          </a:prstGeom>
        </p:spPr>
      </p:pic>
      <p:cxnSp>
        <p:nvCxnSpPr>
          <p:cNvPr id="21" name="직선 연결선 20">
            <a:extLst>
              <a:ext uri="{FF2B5EF4-FFF2-40B4-BE49-F238E27FC236}">
                <a16:creationId xmlns:a16="http://schemas.microsoft.com/office/drawing/2014/main" id="{DC0BCB8C-78B7-E96F-99F1-2700481D497B}"/>
              </a:ext>
            </a:extLst>
          </p:cNvPr>
          <p:cNvCxnSpPr/>
          <p:nvPr userDrawn="1"/>
        </p:nvCxnSpPr>
        <p:spPr>
          <a:xfrm>
            <a:off x="228600" y="365125"/>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A75339D-670D-E391-4E87-345CF2CBE22A}"/>
              </a:ext>
            </a:extLst>
          </p:cNvPr>
          <p:cNvCxnSpPr>
            <a:cxnSpLocks/>
          </p:cNvCxnSpPr>
          <p:nvPr userDrawn="1"/>
        </p:nvCxnSpPr>
        <p:spPr>
          <a:xfrm rot="5400000">
            <a:off x="4038600" y="-1858962"/>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7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BF98D16-FB21-6B90-2590-6CB856A5273F}"/>
              </a:ext>
            </a:extLst>
          </p:cNvPr>
          <p:cNvSpPr>
            <a:spLocks noGrp="1"/>
          </p:cNvSpPr>
          <p:nvPr>
            <p:ph type="ctrTitle"/>
          </p:nvPr>
        </p:nvSpPr>
        <p:spPr/>
        <p:txBody>
          <a:bodyPr>
            <a:noAutofit/>
          </a:bodyPr>
          <a:lstStyle/>
          <a:p>
            <a:r>
              <a:rPr lang="en-US" altLang="ko-KR" sz="16600" dirty="0"/>
              <a:t>HTTP</a:t>
            </a:r>
            <a:endParaRPr lang="ko-KR" altLang="en-US" sz="16600" dirty="0"/>
          </a:p>
        </p:txBody>
      </p:sp>
      <p:sp>
        <p:nvSpPr>
          <p:cNvPr id="5" name="부제목 4">
            <a:extLst>
              <a:ext uri="{FF2B5EF4-FFF2-40B4-BE49-F238E27FC236}">
                <a16:creationId xmlns:a16="http://schemas.microsoft.com/office/drawing/2014/main" id="{063899CA-5F94-3A89-FF04-9A2BE7AC327D}"/>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303579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128336F-31B1-25E0-BE92-BFC6287C83B4}"/>
              </a:ext>
            </a:extLst>
          </p:cNvPr>
          <p:cNvPicPr>
            <a:picLocks noChangeAspect="1"/>
          </p:cNvPicPr>
          <p:nvPr/>
        </p:nvPicPr>
        <p:blipFill>
          <a:blip r:embed="rId2"/>
          <a:stretch>
            <a:fillRect/>
          </a:stretch>
        </p:blipFill>
        <p:spPr>
          <a:xfrm>
            <a:off x="1311478" y="1619250"/>
            <a:ext cx="7753203" cy="4726462"/>
          </a:xfrm>
          <a:prstGeom prst="rect">
            <a:avLst/>
          </a:prstGeom>
        </p:spPr>
      </p:pic>
    </p:spTree>
    <p:extLst>
      <p:ext uri="{BB962C8B-B14F-4D97-AF65-F5344CB8AC3E}">
        <p14:creationId xmlns:p14="http://schemas.microsoft.com/office/powerpoint/2010/main" val="164522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a:t>https://sourceforge.net/projects/xampp/</a:t>
            </a:r>
          </a:p>
        </p:txBody>
      </p:sp>
      <p:pic>
        <p:nvPicPr>
          <p:cNvPr id="6" name="그림 5">
            <a:extLst>
              <a:ext uri="{FF2B5EF4-FFF2-40B4-BE49-F238E27FC236}">
                <a16:creationId xmlns:a16="http://schemas.microsoft.com/office/drawing/2014/main" id="{4E504127-071C-DDFB-9362-093195FBA3A0}"/>
              </a:ext>
            </a:extLst>
          </p:cNvPr>
          <p:cNvPicPr>
            <a:picLocks noChangeAspect="1"/>
          </p:cNvPicPr>
          <p:nvPr/>
        </p:nvPicPr>
        <p:blipFill>
          <a:blip r:embed="rId2"/>
          <a:stretch>
            <a:fillRect/>
          </a:stretch>
        </p:blipFill>
        <p:spPr>
          <a:xfrm>
            <a:off x="838200" y="2406080"/>
            <a:ext cx="6306430" cy="4086795"/>
          </a:xfrm>
          <a:prstGeom prst="rect">
            <a:avLst/>
          </a:prstGeom>
        </p:spPr>
      </p:pic>
    </p:spTree>
    <p:extLst>
      <p:ext uri="{BB962C8B-B14F-4D97-AF65-F5344CB8AC3E}">
        <p14:creationId xmlns:p14="http://schemas.microsoft.com/office/powerpoint/2010/main" val="137995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err="1"/>
              <a:t>mysql</a:t>
            </a:r>
            <a:r>
              <a:rPr lang="en-US" altLang="ko-KR" dirty="0"/>
              <a:t> -u root –p</a:t>
            </a:r>
          </a:p>
          <a:p>
            <a:endParaRPr lang="ko-KR" altLang="en-US" dirty="0"/>
          </a:p>
        </p:txBody>
      </p:sp>
      <p:pic>
        <p:nvPicPr>
          <p:cNvPr id="5" name="그림 4">
            <a:extLst>
              <a:ext uri="{FF2B5EF4-FFF2-40B4-BE49-F238E27FC236}">
                <a16:creationId xmlns:a16="http://schemas.microsoft.com/office/drawing/2014/main" id="{F113607F-C939-262D-3CF9-087227CF732D}"/>
              </a:ext>
            </a:extLst>
          </p:cNvPr>
          <p:cNvPicPr>
            <a:picLocks noChangeAspect="1"/>
          </p:cNvPicPr>
          <p:nvPr/>
        </p:nvPicPr>
        <p:blipFill>
          <a:blip r:embed="rId2"/>
          <a:stretch>
            <a:fillRect/>
          </a:stretch>
        </p:blipFill>
        <p:spPr>
          <a:xfrm>
            <a:off x="838200" y="2495279"/>
            <a:ext cx="6220693" cy="2743583"/>
          </a:xfrm>
          <a:prstGeom prst="rect">
            <a:avLst/>
          </a:prstGeom>
        </p:spPr>
      </p:pic>
    </p:spTree>
    <p:extLst>
      <p:ext uri="{BB962C8B-B14F-4D97-AF65-F5344CB8AC3E}">
        <p14:creationId xmlns:p14="http://schemas.microsoft.com/office/powerpoint/2010/main" val="62899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EEA027-B94C-77F8-5539-8085C45D55C9}"/>
              </a:ext>
            </a:extLst>
          </p:cNvPr>
          <p:cNvSpPr>
            <a:spLocks noGrp="1"/>
          </p:cNvSpPr>
          <p:nvPr>
            <p:ph type="title"/>
          </p:nvPr>
        </p:nvSpPr>
        <p:spPr/>
        <p:txBody>
          <a:bodyPr/>
          <a:lstStyle/>
          <a:p>
            <a:r>
              <a:rPr lang="en-US" altLang="ko-KR" dirty="0"/>
              <a:t>CREATE</a:t>
            </a:r>
            <a:r>
              <a:rPr lang="ko-KR" altLang="en-US" dirty="0"/>
              <a:t> </a:t>
            </a:r>
            <a:r>
              <a:rPr lang="en-US" altLang="ko-KR" dirty="0"/>
              <a:t>DATABASE</a:t>
            </a:r>
            <a:endParaRPr lang="ko-KR" altLang="en-US" dirty="0"/>
          </a:p>
        </p:txBody>
      </p:sp>
      <p:sp>
        <p:nvSpPr>
          <p:cNvPr id="3" name="내용 개체 틀 2">
            <a:extLst>
              <a:ext uri="{FF2B5EF4-FFF2-40B4-BE49-F238E27FC236}">
                <a16:creationId xmlns:a16="http://schemas.microsoft.com/office/drawing/2014/main" id="{21828778-35DA-7576-B89E-2DD20C4FBD15}"/>
              </a:ext>
            </a:extLst>
          </p:cNvPr>
          <p:cNvSpPr>
            <a:spLocks noGrp="1"/>
          </p:cNvSpPr>
          <p:nvPr>
            <p:ph idx="1"/>
          </p:nvPr>
        </p:nvSpPr>
        <p:spPr/>
        <p:txBody>
          <a:bodyPr/>
          <a:lstStyle/>
          <a:p>
            <a:r>
              <a:rPr lang="en-US" altLang="ko-KR" dirty="0"/>
              <a:t>create database </a:t>
            </a:r>
            <a:r>
              <a:rPr lang="en-US" altLang="ko-KR" dirty="0" err="1"/>
              <a:t>webdev</a:t>
            </a:r>
            <a:endParaRPr lang="ko-KR" altLang="en-US" dirty="0"/>
          </a:p>
        </p:txBody>
      </p:sp>
    </p:spTree>
    <p:extLst>
      <p:ext uri="{BB962C8B-B14F-4D97-AF65-F5344CB8AC3E}">
        <p14:creationId xmlns:p14="http://schemas.microsoft.com/office/powerpoint/2010/main" val="174900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B3A30B-09F5-13A5-34BE-EF2A02430F29}"/>
              </a:ext>
            </a:extLst>
          </p:cNvPr>
          <p:cNvSpPr>
            <a:spLocks noGrp="1"/>
          </p:cNvSpPr>
          <p:nvPr>
            <p:ph type="title"/>
          </p:nvPr>
        </p:nvSpPr>
        <p:spPr/>
        <p:txBody>
          <a:bodyPr/>
          <a:lstStyle/>
          <a:p>
            <a:r>
              <a:rPr lang="en-US" altLang="ko-KR" dirty="0"/>
              <a:t>DATABASE </a:t>
            </a:r>
            <a:r>
              <a:rPr lang="ko-KR" altLang="en-US" dirty="0"/>
              <a:t>관리 툴</a:t>
            </a:r>
          </a:p>
        </p:txBody>
      </p:sp>
      <p:sp>
        <p:nvSpPr>
          <p:cNvPr id="3" name="내용 개체 틀 2">
            <a:extLst>
              <a:ext uri="{FF2B5EF4-FFF2-40B4-BE49-F238E27FC236}">
                <a16:creationId xmlns:a16="http://schemas.microsoft.com/office/drawing/2014/main" id="{BC48D605-A47D-E928-4D4C-1A8F46345C05}"/>
              </a:ext>
            </a:extLst>
          </p:cNvPr>
          <p:cNvSpPr>
            <a:spLocks noGrp="1"/>
          </p:cNvSpPr>
          <p:nvPr>
            <p:ph idx="1"/>
          </p:nvPr>
        </p:nvSpPr>
        <p:spPr/>
        <p:txBody>
          <a:bodyPr/>
          <a:lstStyle/>
          <a:p>
            <a:r>
              <a:rPr lang="en-US" altLang="ko-KR" dirty="0"/>
              <a:t>https://www.heidisql.com/</a:t>
            </a:r>
            <a:endParaRPr lang="ko-KR" altLang="en-US" dirty="0"/>
          </a:p>
        </p:txBody>
      </p:sp>
      <p:pic>
        <p:nvPicPr>
          <p:cNvPr id="5" name="그림 4">
            <a:extLst>
              <a:ext uri="{FF2B5EF4-FFF2-40B4-BE49-F238E27FC236}">
                <a16:creationId xmlns:a16="http://schemas.microsoft.com/office/drawing/2014/main" id="{DD1E13D3-1A36-4314-F4F1-E67FE428B62E}"/>
              </a:ext>
            </a:extLst>
          </p:cNvPr>
          <p:cNvPicPr>
            <a:picLocks noChangeAspect="1"/>
          </p:cNvPicPr>
          <p:nvPr/>
        </p:nvPicPr>
        <p:blipFill>
          <a:blip r:embed="rId2"/>
          <a:stretch>
            <a:fillRect/>
          </a:stretch>
        </p:blipFill>
        <p:spPr>
          <a:xfrm>
            <a:off x="838201" y="2345046"/>
            <a:ext cx="8054130" cy="4270754"/>
          </a:xfrm>
          <a:prstGeom prst="rect">
            <a:avLst/>
          </a:prstGeom>
        </p:spPr>
      </p:pic>
    </p:spTree>
    <p:extLst>
      <p:ext uri="{BB962C8B-B14F-4D97-AF65-F5344CB8AC3E}">
        <p14:creationId xmlns:p14="http://schemas.microsoft.com/office/powerpoint/2010/main" val="2753803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회원으로 가입하려면 </a:t>
            </a:r>
            <a:r>
              <a:rPr lang="ko-KR" altLang="en-US" dirty="0" err="1"/>
              <a:t>회원아이디</a:t>
            </a:r>
            <a:r>
              <a:rPr lang="en-US" altLang="ko-KR" dirty="0"/>
              <a:t>, </a:t>
            </a:r>
            <a:r>
              <a:rPr lang="ko-KR" altLang="en-US" dirty="0"/>
              <a:t>비밀번호</a:t>
            </a:r>
            <a:r>
              <a:rPr lang="en-US" altLang="ko-KR" dirty="0"/>
              <a:t>, </a:t>
            </a:r>
            <a:r>
              <a:rPr lang="ko-KR" altLang="en-US" dirty="0"/>
              <a:t>이름</a:t>
            </a:r>
            <a:r>
              <a:rPr lang="en-US" altLang="ko-KR" dirty="0"/>
              <a:t>, </a:t>
            </a:r>
            <a:r>
              <a:rPr lang="ko-KR" altLang="en-US" dirty="0"/>
              <a:t>나이</a:t>
            </a:r>
            <a:r>
              <a:rPr lang="en-US" altLang="ko-KR" dirty="0"/>
              <a:t>, </a:t>
            </a:r>
            <a:r>
              <a:rPr lang="ko-KR" altLang="en-US" dirty="0"/>
              <a:t>주소</a:t>
            </a:r>
            <a:r>
              <a:rPr lang="en-US" altLang="ko-KR" dirty="0"/>
              <a:t>, </a:t>
            </a:r>
            <a:r>
              <a:rPr lang="ko-KR" altLang="en-US" dirty="0"/>
              <a:t>전화번호를 </a:t>
            </a:r>
            <a:r>
              <a:rPr lang="ko-KR" altLang="en-US" dirty="0" err="1"/>
              <a:t>입력해야한다</a:t>
            </a:r>
            <a:r>
              <a:rPr lang="en-US" altLang="ko-KR" dirty="0"/>
              <a:t>.</a:t>
            </a:r>
          </a:p>
          <a:p>
            <a:pPr marL="514350" indent="-514350">
              <a:buFont typeface="+mj-lt"/>
              <a:buAutoNum type="arabicPeriod"/>
            </a:pPr>
            <a:r>
              <a:rPr lang="ko-KR" altLang="en-US" dirty="0"/>
              <a:t>가입한 회원에게는 등급과 포인트가 부여된다</a:t>
            </a:r>
            <a:r>
              <a:rPr lang="en-US" altLang="ko-KR" dirty="0"/>
              <a:t>.</a:t>
            </a:r>
          </a:p>
          <a:p>
            <a:pPr marL="514350" indent="-514350">
              <a:buFont typeface="+mj-lt"/>
              <a:buAutoNum type="arabicPeriod"/>
            </a:pPr>
            <a:r>
              <a:rPr lang="ko-KR" altLang="en-US" dirty="0"/>
              <a:t>회원은 중복되지 않은 회원번호가 부여되고 </a:t>
            </a:r>
            <a:r>
              <a:rPr lang="ko-KR" altLang="en-US" dirty="0" err="1"/>
              <a:t>회원아이디는</a:t>
            </a:r>
            <a:r>
              <a:rPr lang="ko-KR" altLang="en-US" dirty="0"/>
              <a:t> 중복되지 않아야 하고</a:t>
            </a:r>
            <a:r>
              <a:rPr lang="en-US" altLang="ko-KR" dirty="0"/>
              <a:t>, </a:t>
            </a:r>
            <a:r>
              <a:rPr lang="ko-KR" altLang="en-US" dirty="0"/>
              <a:t>회원은 회원번호로 식별한다</a:t>
            </a:r>
            <a:r>
              <a:rPr lang="en-US" altLang="ko-KR" dirty="0"/>
              <a:t>.</a:t>
            </a:r>
          </a:p>
          <a:p>
            <a:pPr marL="514350" indent="-514350">
              <a:buFont typeface="+mj-lt"/>
              <a:buAutoNum type="arabicPeriod"/>
            </a:pPr>
            <a:r>
              <a:rPr lang="ko-KR" altLang="en-US" dirty="0"/>
              <a:t>상품에 대한 상품번호</a:t>
            </a:r>
            <a:r>
              <a:rPr lang="en-US" altLang="ko-KR" dirty="0"/>
              <a:t>, </a:t>
            </a:r>
            <a:r>
              <a:rPr lang="ko-KR" altLang="en-US" dirty="0"/>
              <a:t>상품명</a:t>
            </a:r>
            <a:r>
              <a:rPr lang="en-US" altLang="ko-KR" dirty="0"/>
              <a:t>, </a:t>
            </a:r>
            <a:r>
              <a:rPr lang="ko-KR" altLang="en-US" dirty="0"/>
              <a:t>재고량</a:t>
            </a:r>
            <a:r>
              <a:rPr lang="en-US" altLang="ko-KR" dirty="0"/>
              <a:t>, </a:t>
            </a:r>
            <a:r>
              <a:rPr lang="ko-KR" altLang="en-US" dirty="0"/>
              <a:t>단가 정보를 </a:t>
            </a:r>
            <a:r>
              <a:rPr lang="ko-KR" altLang="en-US" dirty="0" err="1"/>
              <a:t>유지해야한다</a:t>
            </a:r>
            <a:r>
              <a:rPr lang="en-US" altLang="ko-KR" dirty="0"/>
              <a:t>.</a:t>
            </a:r>
          </a:p>
          <a:p>
            <a:pPr marL="514350" indent="-514350">
              <a:buFont typeface="+mj-lt"/>
              <a:buAutoNum type="arabicPeriod"/>
            </a:pPr>
            <a:r>
              <a:rPr lang="ko-KR" altLang="en-US" dirty="0"/>
              <a:t>상품은 중복되지 않은 상품번호가 부여되고 상품명은 중복되지 </a:t>
            </a:r>
            <a:r>
              <a:rPr lang="ko-KR" altLang="en-US" dirty="0" err="1"/>
              <a:t>않아야하고</a:t>
            </a:r>
            <a:r>
              <a:rPr lang="en-US" altLang="ko-KR" dirty="0"/>
              <a:t>, </a:t>
            </a:r>
            <a:r>
              <a:rPr lang="ko-KR" altLang="en-US" dirty="0"/>
              <a:t>상품은 상품번호로 식별한다</a:t>
            </a:r>
            <a:r>
              <a:rPr lang="en-US" altLang="ko-KR" dirty="0"/>
              <a:t>.</a:t>
            </a:r>
            <a:endParaRPr lang="ko-KR" altLang="en-US" dirty="0"/>
          </a:p>
        </p:txBody>
      </p:sp>
    </p:spTree>
    <p:extLst>
      <p:ext uri="{BB962C8B-B14F-4D97-AF65-F5344CB8AC3E}">
        <p14:creationId xmlns:p14="http://schemas.microsoft.com/office/powerpoint/2010/main" val="428278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t>회원은 여러 상품을 주문할 수 있고</a:t>
            </a:r>
            <a:r>
              <a:rPr lang="en-US" altLang="ko-KR" dirty="0"/>
              <a:t>, </a:t>
            </a:r>
            <a:r>
              <a:rPr lang="ko-KR" altLang="en-US" dirty="0"/>
              <a:t>하나의 상품을 여러 회원이 주문할 수 있다</a:t>
            </a:r>
            <a:r>
              <a:rPr lang="en-US" altLang="ko-KR" dirty="0"/>
              <a:t>.</a:t>
            </a:r>
          </a:p>
          <a:p>
            <a:pPr marL="514350" indent="-514350">
              <a:buFont typeface="+mj-lt"/>
              <a:buAutoNum type="arabicPeriod" startAt="6"/>
            </a:pPr>
            <a:r>
              <a:rPr lang="ko-KR" altLang="en-US" dirty="0"/>
              <a:t>회원이 상품을 주문하면 주문에 대한 주문번호</a:t>
            </a:r>
            <a:r>
              <a:rPr lang="en-US" altLang="ko-KR" dirty="0"/>
              <a:t>, </a:t>
            </a:r>
            <a:r>
              <a:rPr lang="ko-KR" altLang="en-US" dirty="0"/>
              <a:t>주문수량</a:t>
            </a:r>
            <a:r>
              <a:rPr lang="en-US" altLang="ko-KR" dirty="0"/>
              <a:t>, </a:t>
            </a:r>
            <a:r>
              <a:rPr lang="ko-KR" altLang="en-US" dirty="0"/>
              <a:t>배송지</a:t>
            </a:r>
            <a:r>
              <a:rPr lang="en-US" altLang="ko-KR" dirty="0"/>
              <a:t>, </a:t>
            </a:r>
            <a:r>
              <a:rPr lang="ko-KR" altLang="en-US" dirty="0"/>
              <a:t>주문일자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제조업체가 </a:t>
            </a:r>
            <a:r>
              <a:rPr lang="ko-KR" altLang="en-US" dirty="0" err="1"/>
              <a:t>여러번</a:t>
            </a:r>
            <a:r>
              <a:rPr lang="ko-KR" altLang="en-US" dirty="0"/>
              <a:t> 공급할 수 있고</a:t>
            </a:r>
            <a:r>
              <a:rPr lang="en-US" altLang="ko-KR" dirty="0"/>
              <a:t>, </a:t>
            </a:r>
            <a:r>
              <a:rPr lang="ko-KR" altLang="en-US" dirty="0"/>
              <a:t>제조업체 하나는 여러 상품을 공급할 수 있다</a:t>
            </a:r>
            <a:r>
              <a:rPr lang="en-US" altLang="ko-KR" dirty="0"/>
              <a:t>.</a:t>
            </a:r>
          </a:p>
          <a:p>
            <a:pPr marL="514350" indent="-514350">
              <a:buFont typeface="+mj-lt"/>
              <a:buAutoNum type="arabicPeriod" startAt="6"/>
            </a:pPr>
            <a:r>
              <a:rPr lang="ko-KR" altLang="en-US" dirty="0"/>
              <a:t>제조업체가 상품을 공급하면 상품명</a:t>
            </a:r>
            <a:r>
              <a:rPr lang="en-US" altLang="ko-KR" dirty="0"/>
              <a:t>, </a:t>
            </a:r>
            <a:r>
              <a:rPr lang="ko-KR" altLang="en-US" dirty="0"/>
              <a:t>공급량</a:t>
            </a:r>
            <a:r>
              <a:rPr lang="en-US" altLang="ko-KR" dirty="0"/>
              <a:t>, </a:t>
            </a:r>
            <a:r>
              <a:rPr lang="ko-KR" altLang="en-US" dirty="0"/>
              <a:t>공급일자 정보를 유지해야 한다</a:t>
            </a:r>
            <a:r>
              <a:rPr lang="en-US" altLang="ko-KR" dirty="0"/>
              <a:t>.</a:t>
            </a:r>
          </a:p>
          <a:p>
            <a:pPr marL="514350" indent="-514350">
              <a:buFont typeface="+mj-lt"/>
              <a:buAutoNum type="arabicPeriod" startAt="6"/>
            </a:pPr>
            <a:r>
              <a:rPr lang="ko-KR" altLang="en-US" dirty="0"/>
              <a:t>제조업체에 대한 제조업체번호</a:t>
            </a:r>
            <a:r>
              <a:rPr lang="en-US" altLang="ko-KR" dirty="0"/>
              <a:t>, </a:t>
            </a:r>
            <a:r>
              <a:rPr lang="ko-KR" altLang="en-US" dirty="0"/>
              <a:t>제조업체명</a:t>
            </a:r>
            <a:r>
              <a:rPr lang="en-US" altLang="ko-KR" dirty="0"/>
              <a:t>, </a:t>
            </a:r>
            <a:r>
              <a:rPr lang="ko-KR" altLang="en-US" dirty="0"/>
              <a:t>전화번호</a:t>
            </a:r>
            <a:r>
              <a:rPr lang="en-US" altLang="ko-KR" dirty="0"/>
              <a:t>,</a:t>
            </a:r>
            <a:r>
              <a:rPr lang="ko-KR" altLang="en-US" dirty="0"/>
              <a:t>위치</a:t>
            </a:r>
            <a:r>
              <a:rPr lang="en-US" altLang="ko-KR" dirty="0"/>
              <a:t>, </a:t>
            </a:r>
            <a:r>
              <a:rPr lang="ko-KR" altLang="en-US" dirty="0"/>
              <a:t>담당자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03316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t>제조업체는 중복되지 않은 제조업체번호가 부여되고 제조업체명은 중복되지 </a:t>
            </a:r>
            <a:r>
              <a:rPr lang="ko-KR" altLang="en-US" dirty="0" err="1"/>
              <a:t>않아야한다</a:t>
            </a:r>
            <a:r>
              <a:rPr lang="en-US" altLang="ko-KR" dirty="0"/>
              <a:t>.</a:t>
            </a:r>
          </a:p>
          <a:p>
            <a:pPr marL="514350" indent="-514350">
              <a:buFont typeface="+mj-lt"/>
              <a:buAutoNum type="arabicPeriod" startAt="11"/>
            </a:pPr>
            <a:r>
              <a:rPr lang="ko-KR" altLang="en-US" dirty="0"/>
              <a:t>회원은 게시글을 여러 개 작성할 수 있고</a:t>
            </a:r>
            <a:r>
              <a:rPr lang="en-US" altLang="ko-KR" dirty="0"/>
              <a:t>, </a:t>
            </a:r>
            <a:r>
              <a:rPr lang="ko-KR" altLang="en-US" dirty="0"/>
              <a:t>게시글 하나는 한 명의 회원만 작성할 수 있다</a:t>
            </a:r>
            <a:r>
              <a:rPr lang="en-US" altLang="ko-KR" dirty="0"/>
              <a:t>.</a:t>
            </a:r>
          </a:p>
          <a:p>
            <a:pPr marL="514350" indent="-514350">
              <a:buFont typeface="+mj-lt"/>
              <a:buAutoNum type="arabicPeriod" startAt="11"/>
            </a:pPr>
            <a:r>
              <a:rPr lang="ko-KR" altLang="en-US" dirty="0" err="1"/>
              <a:t>게시글에</a:t>
            </a:r>
            <a:r>
              <a:rPr lang="ko-KR" altLang="en-US" dirty="0"/>
              <a:t> 대한 </a:t>
            </a:r>
            <a:r>
              <a:rPr lang="ko-KR" altLang="en-US" dirty="0" err="1"/>
              <a:t>글번호</a:t>
            </a:r>
            <a:r>
              <a:rPr lang="en-US" altLang="ko-KR" dirty="0"/>
              <a:t>, </a:t>
            </a:r>
            <a:r>
              <a:rPr lang="ko-KR" altLang="en-US" dirty="0" err="1"/>
              <a:t>글제목</a:t>
            </a:r>
            <a:r>
              <a:rPr lang="en-US" altLang="ko-KR" dirty="0"/>
              <a:t>, </a:t>
            </a:r>
            <a:r>
              <a:rPr lang="ko-KR" altLang="en-US" dirty="0" err="1"/>
              <a:t>글내용</a:t>
            </a:r>
            <a:r>
              <a:rPr lang="en-US" altLang="ko-KR" dirty="0"/>
              <a:t>, </a:t>
            </a:r>
            <a:r>
              <a:rPr lang="ko-KR" altLang="en-US" dirty="0"/>
              <a:t>작성일자 정보를 </a:t>
            </a:r>
            <a:r>
              <a:rPr lang="ko-KR" altLang="en-US" dirty="0" err="1"/>
              <a:t>유지해야한다</a:t>
            </a:r>
            <a:r>
              <a:rPr lang="en-US" altLang="ko-KR" dirty="0"/>
              <a:t>.</a:t>
            </a:r>
          </a:p>
          <a:p>
            <a:pPr marL="514350" indent="-514350">
              <a:buFont typeface="+mj-lt"/>
              <a:buAutoNum type="arabicPeriod" startAt="11"/>
            </a:pPr>
            <a:r>
              <a:rPr lang="ko-KR" altLang="en-US" dirty="0"/>
              <a:t>게시글은 중복되지 않은 </a:t>
            </a:r>
            <a:r>
              <a:rPr lang="ko-KR" altLang="en-US" dirty="0" err="1"/>
              <a:t>게시글번호가</a:t>
            </a:r>
            <a:r>
              <a:rPr lang="ko-KR" altLang="en-US" dirty="0"/>
              <a:t> 부여되고 글번호로 식별한다</a:t>
            </a:r>
            <a:r>
              <a:rPr lang="en-US" altLang="ko-KR" dirty="0"/>
              <a:t>.</a:t>
            </a:r>
          </a:p>
          <a:p>
            <a:pPr marL="514350" indent="-514350">
              <a:buFont typeface="+mj-lt"/>
              <a:buAutoNum type="arabicPeriod" startAt="11"/>
            </a:pPr>
            <a:r>
              <a:rPr lang="ko-KR" altLang="en-US" dirty="0"/>
              <a:t>회원은 여러 상품을 </a:t>
            </a:r>
            <a:r>
              <a:rPr lang="ko-KR" altLang="en-US" dirty="0" err="1"/>
              <a:t>찜할</a:t>
            </a:r>
            <a:r>
              <a:rPr lang="ko-KR" altLang="en-US" dirty="0"/>
              <a:t> 수 있고</a:t>
            </a:r>
            <a:r>
              <a:rPr lang="en-US" altLang="ko-KR" dirty="0"/>
              <a:t>, </a:t>
            </a:r>
            <a:r>
              <a:rPr lang="ko-KR" altLang="en-US" dirty="0"/>
              <a:t>하나의 상품을 여러 회원이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266458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t>회원이 상품을 </a:t>
            </a:r>
            <a:r>
              <a:rPr lang="ko-KR" altLang="en-US" dirty="0" err="1"/>
              <a:t>찜하면</a:t>
            </a:r>
            <a:r>
              <a:rPr lang="ko-KR" altLang="en-US" dirty="0"/>
              <a:t> 찜에 대한 </a:t>
            </a:r>
            <a:r>
              <a:rPr lang="ko-KR" altLang="en-US" dirty="0" err="1"/>
              <a:t>찜번호</a:t>
            </a:r>
            <a:r>
              <a:rPr lang="en-US" altLang="ko-KR" dirty="0"/>
              <a:t>, </a:t>
            </a:r>
            <a:r>
              <a:rPr lang="ko-KR" altLang="en-US" dirty="0"/>
              <a:t>찜 일자 정보를 </a:t>
            </a:r>
            <a:r>
              <a:rPr lang="ko-KR" altLang="en-US" dirty="0" err="1"/>
              <a:t>유지해야한다</a:t>
            </a:r>
            <a:r>
              <a:rPr lang="en-US" altLang="ko-KR" dirty="0"/>
              <a:t>.</a:t>
            </a:r>
          </a:p>
          <a:p>
            <a:pPr marL="514350" indent="-514350">
              <a:buFont typeface="+mj-lt"/>
              <a:buAutoNum type="arabicPeriod" startAt="16"/>
            </a:pPr>
            <a:r>
              <a:rPr lang="ko-KR" altLang="en-US" dirty="0"/>
              <a:t>회원은 여러 상품을 장바구니에 담을 수 있고</a:t>
            </a:r>
            <a:r>
              <a:rPr lang="en-US" altLang="ko-KR" dirty="0"/>
              <a:t>, </a:t>
            </a:r>
            <a:r>
              <a:rPr lang="ko-KR" altLang="en-US" dirty="0"/>
              <a:t>하나의 상품을 여러 회원이 장바구니에 담을 수 있다</a:t>
            </a:r>
            <a:r>
              <a:rPr lang="en-US" altLang="ko-KR" dirty="0"/>
              <a:t>.</a:t>
            </a:r>
          </a:p>
          <a:p>
            <a:pPr marL="514350" indent="-514350">
              <a:buFont typeface="+mj-lt"/>
              <a:buAutoNum type="arabicPeriod" startAt="16"/>
            </a:pPr>
            <a:r>
              <a:rPr lang="ko-KR" altLang="en-US" dirty="0"/>
              <a:t>회원이 상품을 장바구니에 담으면 장바구니에 대한 장바구니 번호</a:t>
            </a:r>
            <a:r>
              <a:rPr lang="en-US" altLang="ko-KR" dirty="0"/>
              <a:t>, </a:t>
            </a:r>
            <a:r>
              <a:rPr lang="ko-KR" altLang="en-US" dirty="0"/>
              <a:t>수량</a:t>
            </a:r>
            <a:r>
              <a:rPr lang="en-US" altLang="ko-KR" dirty="0"/>
              <a:t>, </a:t>
            </a:r>
            <a:r>
              <a:rPr lang="ko-KR" altLang="en-US" dirty="0"/>
              <a:t>장바구니 일자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2643640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a:t>
            </a:r>
            <a:r>
              <a:rPr lang="ko-KR" altLang="en-US" dirty="0">
                <a:solidFill>
                  <a:srgbClr val="FF0000"/>
                </a:solidFill>
              </a:rPr>
              <a:t>회원</a:t>
            </a:r>
            <a:r>
              <a:rPr lang="ko-KR" altLang="en-US" dirty="0"/>
              <a:t>으로 가입하려면 </a:t>
            </a:r>
            <a:r>
              <a:rPr lang="ko-KR" altLang="en-US" dirty="0" err="1">
                <a:solidFill>
                  <a:srgbClr val="FF0000"/>
                </a:solidFill>
              </a:rPr>
              <a:t>회원아이디</a:t>
            </a:r>
            <a:r>
              <a:rPr lang="en-US" altLang="ko-KR" dirty="0"/>
              <a:t>, </a:t>
            </a:r>
            <a:r>
              <a:rPr lang="ko-KR" altLang="en-US" dirty="0">
                <a:solidFill>
                  <a:srgbClr val="FF0000"/>
                </a:solidFill>
              </a:rPr>
              <a:t>비밀번호</a:t>
            </a:r>
            <a:r>
              <a:rPr lang="en-US" altLang="ko-KR" dirty="0"/>
              <a:t>, </a:t>
            </a:r>
            <a:r>
              <a:rPr lang="ko-KR" altLang="en-US" dirty="0">
                <a:solidFill>
                  <a:srgbClr val="FF0000"/>
                </a:solidFill>
              </a:rPr>
              <a:t>이름</a:t>
            </a:r>
            <a:r>
              <a:rPr lang="en-US" altLang="ko-KR" dirty="0"/>
              <a:t>, </a:t>
            </a:r>
            <a:r>
              <a:rPr lang="ko-KR" altLang="en-US" dirty="0">
                <a:solidFill>
                  <a:srgbClr val="FF0000"/>
                </a:solidFill>
              </a:rPr>
              <a:t>나이</a:t>
            </a:r>
            <a:r>
              <a:rPr lang="en-US" altLang="ko-KR" dirty="0"/>
              <a:t>, </a:t>
            </a:r>
            <a:r>
              <a:rPr lang="ko-KR" altLang="en-US" dirty="0">
                <a:solidFill>
                  <a:srgbClr val="FF0000"/>
                </a:solidFill>
              </a:rPr>
              <a:t>주소</a:t>
            </a:r>
            <a:r>
              <a:rPr lang="en-US" altLang="ko-KR" dirty="0"/>
              <a:t>, </a:t>
            </a:r>
            <a:r>
              <a:rPr lang="ko-KR" altLang="en-US" dirty="0">
                <a:solidFill>
                  <a:srgbClr val="FF0000"/>
                </a:solidFill>
              </a:rPr>
              <a:t>전화번호</a:t>
            </a:r>
            <a:r>
              <a:rPr lang="ko-KR" altLang="en-US" dirty="0"/>
              <a:t>를 </a:t>
            </a:r>
            <a:r>
              <a:rPr lang="ko-KR" altLang="en-US" dirty="0" err="1"/>
              <a:t>입력해야한다</a:t>
            </a:r>
            <a:r>
              <a:rPr lang="en-US" altLang="ko-KR" dirty="0"/>
              <a:t>.</a:t>
            </a:r>
          </a:p>
          <a:p>
            <a:pPr marL="514350" indent="-514350">
              <a:buFont typeface="+mj-lt"/>
              <a:buAutoNum type="arabicPeriod"/>
            </a:pPr>
            <a:r>
              <a:rPr lang="ko-KR" altLang="en-US" dirty="0"/>
              <a:t>가입한 </a:t>
            </a:r>
            <a:r>
              <a:rPr lang="ko-KR" altLang="en-US" dirty="0">
                <a:solidFill>
                  <a:srgbClr val="FF0000"/>
                </a:solidFill>
              </a:rPr>
              <a:t>회원</a:t>
            </a:r>
            <a:r>
              <a:rPr lang="ko-KR" altLang="en-US" dirty="0"/>
              <a:t>에게는 </a:t>
            </a:r>
            <a:r>
              <a:rPr lang="ko-KR" altLang="en-US" dirty="0">
                <a:solidFill>
                  <a:srgbClr val="FF0000"/>
                </a:solidFill>
              </a:rPr>
              <a:t>등급</a:t>
            </a:r>
            <a:r>
              <a:rPr lang="ko-KR" altLang="en-US" dirty="0"/>
              <a:t>과 </a:t>
            </a:r>
            <a:r>
              <a:rPr lang="ko-KR" altLang="en-US" dirty="0">
                <a:solidFill>
                  <a:srgbClr val="FF0000"/>
                </a:solidFill>
              </a:rPr>
              <a:t>포인트</a:t>
            </a:r>
            <a:r>
              <a:rPr lang="ko-KR" altLang="en-US" dirty="0"/>
              <a:t>가 부여된다</a:t>
            </a:r>
            <a:r>
              <a:rPr lang="en-US" altLang="ko-KR" dirty="0"/>
              <a:t>.</a:t>
            </a:r>
          </a:p>
          <a:p>
            <a:pPr marL="514350" indent="-514350">
              <a:buFont typeface="+mj-lt"/>
              <a:buAutoNum type="arabicPeriod"/>
            </a:pPr>
            <a:r>
              <a:rPr lang="ko-KR" altLang="en-US" dirty="0">
                <a:solidFill>
                  <a:srgbClr val="FF0000"/>
                </a:solidFill>
              </a:rPr>
              <a:t>회원</a:t>
            </a:r>
            <a:r>
              <a:rPr lang="ko-KR" altLang="en-US" dirty="0"/>
              <a:t>은 중복되지 않은 </a:t>
            </a:r>
            <a:r>
              <a:rPr lang="ko-KR" altLang="en-US" dirty="0">
                <a:solidFill>
                  <a:srgbClr val="FF0000"/>
                </a:solidFill>
              </a:rPr>
              <a:t>회원번호</a:t>
            </a:r>
            <a:r>
              <a:rPr lang="ko-KR" altLang="en-US" dirty="0"/>
              <a:t>가 부여되고 </a:t>
            </a:r>
            <a:r>
              <a:rPr lang="ko-KR" altLang="en-US" dirty="0" err="1">
                <a:solidFill>
                  <a:srgbClr val="FF0000"/>
                </a:solidFill>
              </a:rPr>
              <a:t>회원아이디</a:t>
            </a:r>
            <a:r>
              <a:rPr lang="ko-KR" altLang="en-US" dirty="0" err="1"/>
              <a:t>는</a:t>
            </a:r>
            <a:r>
              <a:rPr lang="ko-KR" altLang="en-US" dirty="0"/>
              <a:t> 중복되지 않아야 하고</a:t>
            </a:r>
            <a:r>
              <a:rPr lang="en-US" altLang="ko-KR" dirty="0"/>
              <a:t>, </a:t>
            </a:r>
            <a:r>
              <a:rPr lang="ko-KR" altLang="en-US" dirty="0">
                <a:solidFill>
                  <a:srgbClr val="FF0000"/>
                </a:solidFill>
              </a:rPr>
              <a:t>회원</a:t>
            </a:r>
            <a:r>
              <a:rPr lang="ko-KR" altLang="en-US" dirty="0"/>
              <a:t>은 </a:t>
            </a:r>
            <a:r>
              <a:rPr lang="ko-KR" altLang="en-US" dirty="0">
                <a:solidFill>
                  <a:srgbClr val="FF0000"/>
                </a:solidFill>
              </a:rPr>
              <a:t>회원번호</a:t>
            </a:r>
            <a:r>
              <a:rPr lang="ko-KR" altLang="en-US" dirty="0"/>
              <a:t>로 식별한다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29327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HTML</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260297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89571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1"/>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1"/>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1835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346050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E6B409-4530-4D2F-4033-E0E9DEF01783}"/>
              </a:ext>
            </a:extLst>
          </p:cNvPr>
          <p:cNvSpPr>
            <a:spLocks noGrp="1"/>
          </p:cNvSpPr>
          <p:nvPr>
            <p:ph type="title"/>
          </p:nvPr>
        </p:nvSpPr>
        <p:spPr/>
        <p:txBody>
          <a:bodyPr/>
          <a:lstStyle/>
          <a:p>
            <a:r>
              <a:rPr lang="ko-KR" altLang="en-US" dirty="0"/>
              <a:t>데이터 베이스 정규화</a:t>
            </a:r>
          </a:p>
        </p:txBody>
      </p:sp>
      <p:sp>
        <p:nvSpPr>
          <p:cNvPr id="3" name="내용 개체 틀 2">
            <a:extLst>
              <a:ext uri="{FF2B5EF4-FFF2-40B4-BE49-F238E27FC236}">
                <a16:creationId xmlns:a16="http://schemas.microsoft.com/office/drawing/2014/main" id="{8AEF22F4-3A32-9387-66A3-EB87320D53CC}"/>
              </a:ext>
            </a:extLst>
          </p:cNvPr>
          <p:cNvSpPr>
            <a:spLocks noGrp="1"/>
          </p:cNvSpPr>
          <p:nvPr>
            <p:ph idx="1"/>
          </p:nvPr>
        </p:nvSpPr>
        <p:spPr/>
        <p:txBody>
          <a:bodyPr/>
          <a:lstStyle/>
          <a:p>
            <a:r>
              <a:rPr lang="ko-KR" altLang="en-US" dirty="0"/>
              <a:t>제</a:t>
            </a:r>
            <a:r>
              <a:rPr lang="en-US" altLang="ko-KR" dirty="0"/>
              <a:t>1 </a:t>
            </a:r>
            <a:r>
              <a:rPr lang="ko-KR" altLang="en-US" dirty="0"/>
              <a:t>정규형 </a:t>
            </a:r>
            <a:r>
              <a:rPr lang="en-US" altLang="ko-KR" dirty="0"/>
              <a:t>(1NF)</a:t>
            </a:r>
          </a:p>
          <a:p>
            <a:r>
              <a:rPr lang="ko-KR" altLang="en-US" dirty="0"/>
              <a:t>제</a:t>
            </a:r>
            <a:r>
              <a:rPr lang="en-US" altLang="ko-KR" dirty="0"/>
              <a:t>2 </a:t>
            </a:r>
            <a:r>
              <a:rPr lang="ko-KR" altLang="en-US" dirty="0"/>
              <a:t>정규형 </a:t>
            </a:r>
            <a:r>
              <a:rPr lang="en-US" altLang="ko-KR" dirty="0"/>
              <a:t>(2NF)</a:t>
            </a:r>
          </a:p>
          <a:p>
            <a:r>
              <a:rPr lang="ko-KR" altLang="en-US" dirty="0"/>
              <a:t>제</a:t>
            </a:r>
            <a:r>
              <a:rPr lang="en-US" altLang="ko-KR" dirty="0"/>
              <a:t>3 </a:t>
            </a:r>
            <a:r>
              <a:rPr lang="ko-KR" altLang="en-US" dirty="0"/>
              <a:t>정규형 </a:t>
            </a:r>
            <a:r>
              <a:rPr lang="en-US" altLang="ko-KR" dirty="0"/>
              <a:t>(3NF)</a:t>
            </a:r>
          </a:p>
          <a:p>
            <a:r>
              <a:rPr lang="en-US" altLang="ko-KR" dirty="0"/>
              <a:t>BCNF (Boyce-Codd Normal Form)</a:t>
            </a:r>
            <a:endParaRPr lang="ko-KR" altLang="en-US" dirty="0"/>
          </a:p>
        </p:txBody>
      </p:sp>
    </p:spTree>
    <p:extLst>
      <p:ext uri="{BB962C8B-B14F-4D97-AF65-F5344CB8AC3E}">
        <p14:creationId xmlns:p14="http://schemas.microsoft.com/office/powerpoint/2010/main" val="1751032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96038-9CF0-CBA1-274E-E1ABF4D6D72F}"/>
              </a:ext>
            </a:extLst>
          </p:cNvPr>
          <p:cNvSpPr>
            <a:spLocks noGrp="1"/>
          </p:cNvSpPr>
          <p:nvPr>
            <p:ph type="title"/>
          </p:nvPr>
        </p:nvSpPr>
        <p:spPr/>
        <p:txBody>
          <a:bodyPr/>
          <a:lstStyle/>
          <a:p>
            <a:r>
              <a:rPr lang="ko-KR" altLang="en-US" dirty="0"/>
              <a:t>제</a:t>
            </a:r>
            <a:r>
              <a:rPr lang="en-US" altLang="ko-KR" dirty="0"/>
              <a:t>1 </a:t>
            </a:r>
            <a:r>
              <a:rPr lang="ko-KR" altLang="en-US" dirty="0"/>
              <a:t>정규형 </a:t>
            </a:r>
            <a:r>
              <a:rPr lang="en-US" altLang="ko-KR" dirty="0"/>
              <a:t>(1NF)</a:t>
            </a:r>
            <a:endParaRPr lang="ko-KR" altLang="en-US" dirty="0"/>
          </a:p>
        </p:txBody>
      </p:sp>
      <p:sp>
        <p:nvSpPr>
          <p:cNvPr id="3" name="내용 개체 틀 2">
            <a:extLst>
              <a:ext uri="{FF2B5EF4-FFF2-40B4-BE49-F238E27FC236}">
                <a16:creationId xmlns:a16="http://schemas.microsoft.com/office/drawing/2014/main" id="{78DE2DFD-3830-0EFA-11B7-ADFDB228353C}"/>
              </a:ext>
            </a:extLst>
          </p:cNvPr>
          <p:cNvSpPr>
            <a:spLocks noGrp="1"/>
          </p:cNvSpPr>
          <p:nvPr>
            <p:ph idx="1"/>
          </p:nvPr>
        </p:nvSpPr>
        <p:spPr/>
        <p:txBody>
          <a:bodyPr/>
          <a:lstStyle/>
          <a:p>
            <a:r>
              <a:rPr lang="en-US" altLang="ko-KR" dirty="0"/>
              <a:t>1. </a:t>
            </a:r>
            <a:r>
              <a:rPr lang="ko-KR" altLang="en-US" dirty="0"/>
              <a:t>각 컬럼이 하나의 속성만을 가져야 한다</a:t>
            </a:r>
            <a:r>
              <a:rPr lang="en-US" altLang="ko-KR" dirty="0"/>
              <a:t>.</a:t>
            </a:r>
          </a:p>
          <a:p>
            <a:r>
              <a:rPr lang="en-US" altLang="ko-KR" dirty="0"/>
              <a:t>2. </a:t>
            </a:r>
            <a:r>
              <a:rPr lang="ko-KR" altLang="en-US" dirty="0"/>
              <a:t>하나의 컬럼은 같은 종류나 타입</a:t>
            </a:r>
            <a:r>
              <a:rPr lang="en-US" altLang="ko-KR" dirty="0"/>
              <a:t>(type)</a:t>
            </a:r>
            <a:r>
              <a:rPr lang="ko-KR" altLang="en-US" dirty="0"/>
              <a:t>의 값을 가져야 한다</a:t>
            </a:r>
            <a:r>
              <a:rPr lang="en-US" altLang="ko-KR" dirty="0"/>
              <a:t>.</a:t>
            </a:r>
          </a:p>
          <a:p>
            <a:r>
              <a:rPr lang="en-US" altLang="ko-KR" dirty="0"/>
              <a:t>3. </a:t>
            </a:r>
            <a:r>
              <a:rPr lang="ko-KR" altLang="en-US" dirty="0"/>
              <a:t>각 컬럼이 유일한</a:t>
            </a:r>
            <a:r>
              <a:rPr lang="en-US" altLang="ko-KR" dirty="0"/>
              <a:t>(unique) </a:t>
            </a:r>
            <a:r>
              <a:rPr lang="ko-KR" altLang="en-US" dirty="0"/>
              <a:t>이름을 가져야 한다</a:t>
            </a:r>
            <a:r>
              <a:rPr lang="en-US" altLang="ko-KR" dirty="0"/>
              <a:t>.</a:t>
            </a:r>
          </a:p>
          <a:p>
            <a:r>
              <a:rPr lang="en-US" altLang="ko-KR" dirty="0"/>
              <a:t>4. </a:t>
            </a:r>
            <a:r>
              <a:rPr lang="ko-KR" altLang="en-US" dirty="0"/>
              <a:t>칼럼의 순서가 상관없어야 한다</a:t>
            </a:r>
            <a:r>
              <a:rPr lang="en-US" altLang="ko-KR" dirty="0"/>
              <a:t>.</a:t>
            </a:r>
            <a:endParaRPr lang="ko-KR" altLang="en-US" dirty="0"/>
          </a:p>
        </p:txBody>
      </p:sp>
    </p:spTree>
    <p:extLst>
      <p:ext uri="{BB962C8B-B14F-4D97-AF65-F5344CB8AC3E}">
        <p14:creationId xmlns:p14="http://schemas.microsoft.com/office/powerpoint/2010/main" val="808120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35D7A3-79E2-9B12-6F40-A93516CF4443}"/>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순서도: 자기 디스크 3">
            <a:extLst>
              <a:ext uri="{FF2B5EF4-FFF2-40B4-BE49-F238E27FC236}">
                <a16:creationId xmlns:a16="http://schemas.microsoft.com/office/drawing/2014/main" id="{74AFA211-DD5B-40C0-479E-A997334C3C4F}"/>
              </a:ext>
            </a:extLst>
          </p:cNvPr>
          <p:cNvSpPr/>
          <p:nvPr/>
        </p:nvSpPr>
        <p:spPr>
          <a:xfrm>
            <a:off x="9239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5" name="순서도: 자기 디스크 4">
            <a:extLst>
              <a:ext uri="{FF2B5EF4-FFF2-40B4-BE49-F238E27FC236}">
                <a16:creationId xmlns:a16="http://schemas.microsoft.com/office/drawing/2014/main" id="{84BB4F9C-9F0A-E71E-8648-79B2C0DB42C1}"/>
              </a:ext>
            </a:extLst>
          </p:cNvPr>
          <p:cNvSpPr/>
          <p:nvPr/>
        </p:nvSpPr>
        <p:spPr>
          <a:xfrm>
            <a:off x="265747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6" name="순서도: 자기 디스크 5">
            <a:extLst>
              <a:ext uri="{FF2B5EF4-FFF2-40B4-BE49-F238E27FC236}">
                <a16:creationId xmlns:a16="http://schemas.microsoft.com/office/drawing/2014/main" id="{2A8C0114-2F63-8BE5-922E-FF2EC285E06D}"/>
              </a:ext>
            </a:extLst>
          </p:cNvPr>
          <p:cNvSpPr/>
          <p:nvPr/>
        </p:nvSpPr>
        <p:spPr>
          <a:xfrm>
            <a:off x="439102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7" name="순서도: 자기 디스크 6">
            <a:extLst>
              <a:ext uri="{FF2B5EF4-FFF2-40B4-BE49-F238E27FC236}">
                <a16:creationId xmlns:a16="http://schemas.microsoft.com/office/drawing/2014/main" id="{01B7E04D-5501-6EDC-E2BB-F3F5C954CC79}"/>
              </a:ext>
            </a:extLst>
          </p:cNvPr>
          <p:cNvSpPr/>
          <p:nvPr/>
        </p:nvSpPr>
        <p:spPr>
          <a:xfrm>
            <a:off x="9239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업체정보</a:t>
            </a:r>
          </a:p>
        </p:txBody>
      </p:sp>
      <p:sp>
        <p:nvSpPr>
          <p:cNvPr id="8" name="순서도: 자기 디스크 7">
            <a:extLst>
              <a:ext uri="{FF2B5EF4-FFF2-40B4-BE49-F238E27FC236}">
                <a16:creationId xmlns:a16="http://schemas.microsoft.com/office/drawing/2014/main" id="{D4E674ED-BF1D-DB92-120F-A346165606F5}"/>
              </a:ext>
            </a:extLst>
          </p:cNvPr>
          <p:cNvSpPr/>
          <p:nvPr/>
        </p:nvSpPr>
        <p:spPr>
          <a:xfrm>
            <a:off x="2657475" y="3838574"/>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게시판정보</a:t>
            </a:r>
          </a:p>
        </p:txBody>
      </p:sp>
      <p:sp>
        <p:nvSpPr>
          <p:cNvPr id="9" name="순서도: 자기 디스크 8">
            <a:extLst>
              <a:ext uri="{FF2B5EF4-FFF2-40B4-BE49-F238E27FC236}">
                <a16:creationId xmlns:a16="http://schemas.microsoft.com/office/drawing/2014/main" id="{46AF694A-A4D9-FB08-23EA-951812D23D23}"/>
              </a:ext>
            </a:extLst>
          </p:cNvPr>
          <p:cNvSpPr/>
          <p:nvPr/>
        </p:nvSpPr>
        <p:spPr>
          <a:xfrm>
            <a:off x="612457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10" name="순서도: 자기 디스크 9">
            <a:extLst>
              <a:ext uri="{FF2B5EF4-FFF2-40B4-BE49-F238E27FC236}">
                <a16:creationId xmlns:a16="http://schemas.microsoft.com/office/drawing/2014/main" id="{4CFD3C70-22B9-83CD-299C-BE395EA5CAED}"/>
              </a:ext>
            </a:extLst>
          </p:cNvPr>
          <p:cNvSpPr/>
          <p:nvPr/>
        </p:nvSpPr>
        <p:spPr>
          <a:xfrm>
            <a:off x="43910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3" name="순서도: 자기 디스크 2">
            <a:extLst>
              <a:ext uri="{FF2B5EF4-FFF2-40B4-BE49-F238E27FC236}">
                <a16:creationId xmlns:a16="http://schemas.microsoft.com/office/drawing/2014/main" id="{37DCEDA2-A7A4-66C1-CBCF-5C58D8ACE5B5}"/>
              </a:ext>
            </a:extLst>
          </p:cNvPr>
          <p:cNvSpPr/>
          <p:nvPr/>
        </p:nvSpPr>
        <p:spPr>
          <a:xfrm>
            <a:off x="6096000" y="177164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Tree>
    <p:extLst>
      <p:ext uri="{BB962C8B-B14F-4D97-AF65-F5344CB8AC3E}">
        <p14:creationId xmlns:p14="http://schemas.microsoft.com/office/powerpoint/2010/main" val="3854151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038725" y="2535237"/>
            <a:ext cx="3790950" cy="3228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a:p>
          <a:p>
            <a:r>
              <a:rPr lang="ko-KR" altLang="en-US"/>
              <a:t>주소</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9" name="직사각형 8">
            <a:extLst>
              <a:ext uri="{FF2B5EF4-FFF2-40B4-BE49-F238E27FC236}">
                <a16:creationId xmlns:a16="http://schemas.microsoft.com/office/drawing/2014/main" id="{1DF88300-8656-2510-73BF-8655A7D03FE8}"/>
              </a:ext>
            </a:extLst>
          </p:cNvPr>
          <p:cNvSpPr/>
          <p:nvPr/>
        </p:nvSpPr>
        <p:spPr>
          <a:xfrm>
            <a:off x="5038725" y="1868487"/>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10" name="순서도: 자기 디스크 9">
            <a:extLst>
              <a:ext uri="{FF2B5EF4-FFF2-40B4-BE49-F238E27FC236}">
                <a16:creationId xmlns:a16="http://schemas.microsoft.com/office/drawing/2014/main" id="{57D6CB4A-84FC-D7B5-B374-55DBE9BBFE16}"/>
              </a:ext>
            </a:extLst>
          </p:cNvPr>
          <p:cNvSpPr/>
          <p:nvPr/>
        </p:nvSpPr>
        <p:spPr>
          <a:xfrm>
            <a:off x="3238500" y="1825625"/>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11" name="내용 개체 틀 2">
            <a:extLst>
              <a:ext uri="{FF2B5EF4-FFF2-40B4-BE49-F238E27FC236}">
                <a16:creationId xmlns:a16="http://schemas.microsoft.com/office/drawing/2014/main" id="{40D3686C-71A1-BE01-4D6A-1A45DCE53EB5}"/>
              </a:ext>
            </a:extLst>
          </p:cNvPr>
          <p:cNvSpPr txBox="1">
            <a:spLocks/>
          </p:cNvSpPr>
          <p:nvPr/>
        </p:nvSpPr>
        <p:spPr>
          <a:xfrm>
            <a:off x="295275" y="1392238"/>
            <a:ext cx="2524125" cy="4073524"/>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ko-KR" altLang="en-US" sz="1600" dirty="0"/>
              <a:t>쇼핑몰에 </a:t>
            </a:r>
            <a:r>
              <a:rPr lang="ko-KR" altLang="en-US" sz="1600" dirty="0">
                <a:solidFill>
                  <a:srgbClr val="FF0000"/>
                </a:solidFill>
              </a:rPr>
              <a:t>회원</a:t>
            </a:r>
            <a:r>
              <a:rPr lang="ko-KR" altLang="en-US" sz="1600" dirty="0"/>
              <a:t>으로 가입하려면 </a:t>
            </a:r>
            <a:r>
              <a:rPr lang="ko-KR" altLang="en-US" sz="1600" dirty="0" err="1">
                <a:solidFill>
                  <a:srgbClr val="FF0000"/>
                </a:solidFill>
              </a:rPr>
              <a:t>회원아이디</a:t>
            </a:r>
            <a:r>
              <a:rPr lang="en-US" altLang="ko-KR" sz="1600" dirty="0"/>
              <a:t>, </a:t>
            </a:r>
            <a:r>
              <a:rPr lang="ko-KR" altLang="en-US" sz="1600" dirty="0">
                <a:solidFill>
                  <a:srgbClr val="FF0000"/>
                </a:solidFill>
              </a:rPr>
              <a:t>비밀번호</a:t>
            </a:r>
            <a:r>
              <a:rPr lang="en-US" altLang="ko-KR" sz="1600" dirty="0"/>
              <a:t>, </a:t>
            </a:r>
            <a:r>
              <a:rPr lang="ko-KR" altLang="en-US" sz="1600" dirty="0">
                <a:solidFill>
                  <a:srgbClr val="FF0000"/>
                </a:solidFill>
              </a:rPr>
              <a:t>이름</a:t>
            </a:r>
            <a:r>
              <a:rPr lang="en-US" altLang="ko-KR" sz="1600" dirty="0"/>
              <a:t>, </a:t>
            </a:r>
            <a:r>
              <a:rPr lang="ko-KR" altLang="en-US" sz="1600" dirty="0">
                <a:solidFill>
                  <a:srgbClr val="FF0000"/>
                </a:solidFill>
              </a:rPr>
              <a:t>나이</a:t>
            </a:r>
            <a:r>
              <a:rPr lang="en-US" altLang="ko-KR" sz="1600" dirty="0"/>
              <a:t>, </a:t>
            </a:r>
            <a:r>
              <a:rPr lang="ko-KR" altLang="en-US" sz="1600" dirty="0">
                <a:solidFill>
                  <a:srgbClr val="FF0000"/>
                </a:solidFill>
              </a:rPr>
              <a:t>전화번호</a:t>
            </a:r>
            <a:r>
              <a:rPr lang="ko-KR" altLang="en-US" sz="1600" dirty="0"/>
              <a:t>를 </a:t>
            </a:r>
            <a:r>
              <a:rPr lang="ko-KR" altLang="en-US" sz="1600" dirty="0" err="1"/>
              <a:t>입력해야한다</a:t>
            </a:r>
            <a:r>
              <a:rPr lang="en-US" altLang="ko-KR" sz="1600" dirty="0"/>
              <a:t>.</a:t>
            </a:r>
          </a:p>
          <a:p>
            <a:pPr marL="514350" indent="-514350">
              <a:buFont typeface="+mj-lt"/>
              <a:buAutoNum type="arabicPeriod"/>
            </a:pPr>
            <a:r>
              <a:rPr lang="ko-KR" altLang="en-US" sz="1600" dirty="0"/>
              <a:t>가입한 </a:t>
            </a:r>
            <a:r>
              <a:rPr lang="ko-KR" altLang="en-US" sz="1600" dirty="0">
                <a:solidFill>
                  <a:srgbClr val="FF0000"/>
                </a:solidFill>
              </a:rPr>
              <a:t>회원</a:t>
            </a:r>
            <a:r>
              <a:rPr lang="ko-KR" altLang="en-US" sz="1600" dirty="0"/>
              <a:t>에게는 </a:t>
            </a:r>
            <a:r>
              <a:rPr lang="ko-KR" altLang="en-US" sz="1600" dirty="0">
                <a:solidFill>
                  <a:srgbClr val="FF0000"/>
                </a:solidFill>
              </a:rPr>
              <a:t>등급</a:t>
            </a:r>
            <a:r>
              <a:rPr lang="ko-KR" altLang="en-US" sz="1600" dirty="0"/>
              <a:t>과 </a:t>
            </a:r>
            <a:r>
              <a:rPr lang="ko-KR" altLang="en-US" sz="1600" dirty="0">
                <a:solidFill>
                  <a:srgbClr val="FF0000"/>
                </a:solidFill>
              </a:rPr>
              <a:t>포인트</a:t>
            </a:r>
            <a:r>
              <a:rPr lang="ko-KR" altLang="en-US" sz="1600" dirty="0"/>
              <a:t>가 부여된다</a:t>
            </a:r>
            <a:r>
              <a:rPr lang="en-US" altLang="ko-KR" sz="1600" dirty="0"/>
              <a:t>.</a:t>
            </a:r>
          </a:p>
          <a:p>
            <a:pPr marL="514350" indent="-514350">
              <a:buFont typeface="+mj-lt"/>
              <a:buAutoNum type="arabicPeriod"/>
            </a:pPr>
            <a:r>
              <a:rPr lang="ko-KR" altLang="en-US" sz="1600" dirty="0">
                <a:solidFill>
                  <a:srgbClr val="FF0000"/>
                </a:solidFill>
              </a:rPr>
              <a:t>회원</a:t>
            </a:r>
            <a:r>
              <a:rPr lang="ko-KR" altLang="en-US" sz="1600" dirty="0"/>
              <a:t>은 중복되지 않은 </a:t>
            </a:r>
            <a:r>
              <a:rPr lang="ko-KR" altLang="en-US" sz="1600" dirty="0">
                <a:solidFill>
                  <a:srgbClr val="FF0000"/>
                </a:solidFill>
              </a:rPr>
              <a:t>회원번호</a:t>
            </a:r>
            <a:r>
              <a:rPr lang="ko-KR" altLang="en-US" sz="1600" dirty="0"/>
              <a:t>가 부여되고 </a:t>
            </a:r>
            <a:r>
              <a:rPr lang="ko-KR" altLang="en-US" sz="1600" dirty="0" err="1">
                <a:solidFill>
                  <a:srgbClr val="FF0000"/>
                </a:solidFill>
              </a:rPr>
              <a:t>회원아이디</a:t>
            </a:r>
            <a:r>
              <a:rPr lang="ko-KR" altLang="en-US" sz="1600" dirty="0" err="1"/>
              <a:t>는</a:t>
            </a:r>
            <a:r>
              <a:rPr lang="ko-KR" altLang="en-US" sz="1600" dirty="0"/>
              <a:t> 중복되지 않아야 하고</a:t>
            </a:r>
            <a:r>
              <a:rPr lang="en-US" altLang="ko-KR" sz="1600" dirty="0"/>
              <a:t>, </a:t>
            </a:r>
            <a:r>
              <a:rPr lang="ko-KR" altLang="en-US" sz="1600" dirty="0">
                <a:solidFill>
                  <a:srgbClr val="FF0000"/>
                </a:solidFill>
              </a:rPr>
              <a:t>회원</a:t>
            </a:r>
            <a:r>
              <a:rPr lang="ko-KR" altLang="en-US" sz="1600" dirty="0"/>
              <a:t>은 </a:t>
            </a:r>
            <a:r>
              <a:rPr lang="ko-KR" altLang="en-US" sz="1600" dirty="0">
                <a:solidFill>
                  <a:srgbClr val="FF0000"/>
                </a:solidFill>
              </a:rPr>
              <a:t>회원번호</a:t>
            </a:r>
            <a:r>
              <a:rPr lang="ko-KR" altLang="en-US" sz="1600" dirty="0"/>
              <a:t>로 식별한다</a:t>
            </a:r>
            <a:r>
              <a:rPr lang="en-US" altLang="ko-KR" sz="1600" dirty="0"/>
              <a:t>.</a:t>
            </a:r>
          </a:p>
          <a:p>
            <a:pPr marL="514350" indent="-514350">
              <a:buFont typeface="+mj-lt"/>
              <a:buAutoNum type="arabicPeriod"/>
            </a:pPr>
            <a:endParaRPr lang="ko-KR" altLang="en-US" sz="1600" dirty="0"/>
          </a:p>
        </p:txBody>
      </p:sp>
    </p:spTree>
    <p:extLst>
      <p:ext uri="{BB962C8B-B14F-4D97-AF65-F5344CB8AC3E}">
        <p14:creationId xmlns:p14="http://schemas.microsoft.com/office/powerpoint/2010/main" val="321759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70535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상품번호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재고량</a:t>
            </a:r>
            <a:endParaRPr lang="en-US" altLang="ko-KR" dirty="0"/>
          </a:p>
          <a:p>
            <a:r>
              <a:rPr lang="ko-KR" altLang="en-US" dirty="0"/>
              <a:t>단가</a:t>
            </a:r>
            <a:endParaRPr lang="en-US" altLang="ko-KR" dirty="0"/>
          </a:p>
          <a:p>
            <a:endParaRPr lang="en-US" altLang="ko-KR" dirty="0"/>
          </a:p>
          <a:p>
            <a:r>
              <a:rPr lang="ko-KR" altLang="en-US" dirty="0"/>
              <a:t>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7053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상품정보</a:t>
            </a:r>
          </a:p>
        </p:txBody>
      </p:sp>
      <p:sp>
        <p:nvSpPr>
          <p:cNvPr id="6" name="순서도: 자기 디스크 5">
            <a:extLst>
              <a:ext uri="{FF2B5EF4-FFF2-40B4-BE49-F238E27FC236}">
                <a16:creationId xmlns:a16="http://schemas.microsoft.com/office/drawing/2014/main" id="{23BB430E-4F01-6192-32B4-AD9EF82067C2}"/>
              </a:ext>
            </a:extLst>
          </p:cNvPr>
          <p:cNvSpPr/>
          <p:nvPr/>
        </p:nvSpPr>
        <p:spPr>
          <a:xfrm>
            <a:off x="2971800" y="181451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8" name="TextBox 7">
            <a:extLst>
              <a:ext uri="{FF2B5EF4-FFF2-40B4-BE49-F238E27FC236}">
                <a16:creationId xmlns:a16="http://schemas.microsoft.com/office/drawing/2014/main" id="{740E7D1A-65A2-4CAE-9552-8CCB85165A60}"/>
              </a:ext>
            </a:extLst>
          </p:cNvPr>
          <p:cNvSpPr txBox="1"/>
          <p:nvPr/>
        </p:nvSpPr>
        <p:spPr>
          <a:xfrm>
            <a:off x="247649" y="1337309"/>
            <a:ext cx="2238375" cy="3693319"/>
          </a:xfrm>
          <a:prstGeom prst="rect">
            <a:avLst/>
          </a:prstGeom>
          <a:noFill/>
        </p:spPr>
        <p:txBody>
          <a:bodyPr wrap="square">
            <a:spAutoFit/>
          </a:bodyPr>
          <a:lstStyle/>
          <a:p>
            <a:pPr marL="514350" indent="-514350">
              <a:buFont typeface="+mj-lt"/>
              <a:buAutoNum type="arabicPeriod" startAt="4"/>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startAt="4"/>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198360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623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625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주문번호</a:t>
            </a:r>
            <a:r>
              <a:rPr lang="en-US" altLang="ko-KR" dirty="0"/>
              <a:t>(</a:t>
            </a:r>
            <a:r>
              <a:rPr lang="ko-KR" altLang="en-US" dirty="0"/>
              <a:t>식별자</a:t>
            </a:r>
            <a:r>
              <a:rPr lang="en-US" altLang="ko-KR" dirty="0"/>
              <a:t>)</a:t>
            </a:r>
          </a:p>
          <a:p>
            <a:endParaRPr lang="en-US" altLang="ko-KR" dirty="0"/>
          </a:p>
          <a:p>
            <a:r>
              <a:rPr lang="ko-KR" altLang="en-US" dirty="0"/>
              <a:t>주문수량</a:t>
            </a:r>
            <a:endParaRPr lang="en-US" altLang="ko-KR" dirty="0"/>
          </a:p>
          <a:p>
            <a:r>
              <a:rPr lang="ko-KR" altLang="en-US" dirty="0"/>
              <a:t>배송지</a:t>
            </a:r>
            <a:endParaRPr lang="en-US" altLang="ko-KR" dirty="0"/>
          </a:p>
          <a:p>
            <a:r>
              <a:rPr lang="ko-KR" altLang="en-US" dirty="0"/>
              <a:t>주문일자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a:p>
            <a:endParaRPr lang="ko-KR" altLang="en-US" dirty="0"/>
          </a:p>
        </p:txBody>
      </p:sp>
      <p:sp>
        <p:nvSpPr>
          <p:cNvPr id="5" name="직사각형 4">
            <a:extLst>
              <a:ext uri="{FF2B5EF4-FFF2-40B4-BE49-F238E27FC236}">
                <a16:creationId xmlns:a16="http://schemas.microsoft.com/office/drawing/2014/main" id="{A7903069-89AA-9E58-D221-6757265C004D}"/>
              </a:ext>
            </a:extLst>
          </p:cNvPr>
          <p:cNvSpPr/>
          <p:nvPr/>
        </p:nvSpPr>
        <p:spPr>
          <a:xfrm>
            <a:off x="51625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주문정보</a:t>
            </a:r>
          </a:p>
        </p:txBody>
      </p:sp>
      <p:sp>
        <p:nvSpPr>
          <p:cNvPr id="7" name="TextBox 6">
            <a:extLst>
              <a:ext uri="{FF2B5EF4-FFF2-40B4-BE49-F238E27FC236}">
                <a16:creationId xmlns:a16="http://schemas.microsoft.com/office/drawing/2014/main" id="{78F05B92-B4C8-3E5C-0215-D65EA6F6E54D}"/>
              </a:ext>
            </a:extLst>
          </p:cNvPr>
          <p:cNvSpPr txBox="1"/>
          <p:nvPr/>
        </p:nvSpPr>
        <p:spPr>
          <a:xfrm>
            <a:off x="314325" y="1637136"/>
            <a:ext cx="2752725" cy="2862322"/>
          </a:xfrm>
          <a:prstGeom prst="rect">
            <a:avLst/>
          </a:prstGeom>
          <a:noFill/>
        </p:spPr>
        <p:txBody>
          <a:bodyPr wrap="square">
            <a:spAutoFit/>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p:txBody>
      </p:sp>
    </p:spTree>
    <p:extLst>
      <p:ext uri="{BB962C8B-B14F-4D97-AF65-F5344CB8AC3E}">
        <p14:creationId xmlns:p14="http://schemas.microsoft.com/office/powerpoint/2010/main" val="2445906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공급번호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공급량</a:t>
            </a:r>
            <a:endParaRPr lang="en-US" altLang="ko-KR" dirty="0"/>
          </a:p>
          <a:p>
            <a:r>
              <a:rPr lang="ko-KR" altLang="en-US" dirty="0"/>
              <a:t>공급일자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공급정보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139321"/>
          </a:xfrm>
          <a:prstGeom prst="rect">
            <a:avLst/>
          </a:prstGeom>
          <a:noFill/>
        </p:spPr>
        <p:txBody>
          <a:bodyPr wrap="square">
            <a:spAutoFit/>
          </a:bodyPr>
          <a:lstStyle/>
          <a:p>
            <a:pPr marL="514350" indent="-514350">
              <a:buFont typeface="+mj-lt"/>
              <a:buAutoNum type="arabicPeriod" startAt="8"/>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8"/>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p:txBody>
      </p:sp>
    </p:spTree>
    <p:extLst>
      <p:ext uri="{BB962C8B-B14F-4D97-AF65-F5344CB8AC3E}">
        <p14:creationId xmlns:p14="http://schemas.microsoft.com/office/powerpoint/2010/main" val="236901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B793C8-B128-48CC-C24D-12C601E8AA36}"/>
              </a:ext>
            </a:extLst>
          </p:cNvPr>
          <p:cNvSpPr>
            <a:spLocks noGrp="1"/>
          </p:cNvSpPr>
          <p:nvPr>
            <p:ph type="title"/>
          </p:nvPr>
        </p:nvSpPr>
        <p:spPr/>
        <p:txBody>
          <a:bodyPr/>
          <a:lstStyle/>
          <a:p>
            <a:r>
              <a:rPr lang="en-US" altLang="ko-KR" dirty="0"/>
              <a:t>HISTORY</a:t>
            </a:r>
            <a:endParaRPr lang="ko-KR" altLang="en-US" dirty="0"/>
          </a:p>
        </p:txBody>
      </p:sp>
      <p:sp>
        <p:nvSpPr>
          <p:cNvPr id="3" name="내용 개체 틀 2">
            <a:extLst>
              <a:ext uri="{FF2B5EF4-FFF2-40B4-BE49-F238E27FC236}">
                <a16:creationId xmlns:a16="http://schemas.microsoft.com/office/drawing/2014/main" id="{4303D24D-0960-374F-152F-37741461D434}"/>
              </a:ext>
            </a:extLst>
          </p:cNvPr>
          <p:cNvSpPr>
            <a:spLocks noGrp="1"/>
          </p:cNvSpPr>
          <p:nvPr>
            <p:ph idx="1"/>
          </p:nvPr>
        </p:nvSpPr>
        <p:spPr/>
        <p:txBody>
          <a:bodyPr>
            <a:normAutofit fontScale="70000" lnSpcReduction="20000"/>
          </a:bodyPr>
          <a:lstStyle/>
          <a:p>
            <a:r>
              <a:rPr lang="en-US" altLang="ko-KR" dirty="0"/>
              <a:t>1991- Tim Berners-Lee invents HTML 1.0</a:t>
            </a:r>
          </a:p>
          <a:p>
            <a:r>
              <a:rPr lang="en-US" altLang="ko-KR" dirty="0"/>
              <a:t>1993- HTML 1.0 is released. </a:t>
            </a:r>
          </a:p>
          <a:p>
            <a:pPr lvl="1"/>
            <a:r>
              <a:rPr lang="en-US" altLang="ko-KR" dirty="0"/>
              <a:t>Not many developers are creating websites at this time.</a:t>
            </a:r>
          </a:p>
          <a:p>
            <a:r>
              <a:rPr lang="en-US" altLang="ko-KR" dirty="0"/>
              <a:t>1995- HTML 2.0 is published. </a:t>
            </a:r>
          </a:p>
          <a:p>
            <a:pPr lvl="1"/>
            <a:r>
              <a:rPr lang="en-US" altLang="ko-KR" dirty="0"/>
              <a:t>This contains the features of HTML 1.0 plus new features. This remained the standard markup language for designing and creating websites until 1997.</a:t>
            </a:r>
          </a:p>
          <a:p>
            <a:r>
              <a:rPr lang="en-US" altLang="ko-KR" dirty="0"/>
              <a:t>1997- HTML 3.0 was invented. </a:t>
            </a:r>
          </a:p>
          <a:p>
            <a:pPr lvl="1"/>
            <a:r>
              <a:rPr lang="en-US" altLang="ko-KR" dirty="0"/>
              <a:t>Here, Dave Raggett introduced a fresh draft on HTML, which improved new features of HTML and gave more powerful characteristics for webmasters in designing websites. Unfortunately, the powerful features slowed down the browser in applying further improvements.</a:t>
            </a:r>
          </a:p>
          <a:p>
            <a:r>
              <a:rPr lang="en-US" altLang="ko-KR" dirty="0"/>
              <a:t>1999- The widely-used HTML 4.0 comes out. </a:t>
            </a:r>
          </a:p>
          <a:p>
            <a:pPr lvl="1"/>
            <a:r>
              <a:rPr lang="en-US" altLang="ko-KR" dirty="0"/>
              <a:t>It is very successful.</a:t>
            </a:r>
          </a:p>
          <a:p>
            <a:r>
              <a:rPr lang="en-US" altLang="ko-KR" dirty="0"/>
              <a:t>2014- HTML 5.0 is released and used worldwide. </a:t>
            </a:r>
          </a:p>
          <a:p>
            <a:pPr lvl="1"/>
            <a:r>
              <a:rPr lang="en-US" altLang="ko-KR" dirty="0"/>
              <a:t>It is said to be the extended version of HTML 4.01 which was published in 2012.</a:t>
            </a:r>
            <a:endParaRPr lang="ko-KR" altLang="en-US" dirty="0"/>
          </a:p>
        </p:txBody>
      </p:sp>
      <p:pic>
        <p:nvPicPr>
          <p:cNvPr id="4" name="그림 3">
            <a:extLst>
              <a:ext uri="{FF2B5EF4-FFF2-40B4-BE49-F238E27FC236}">
                <a16:creationId xmlns:a16="http://schemas.microsoft.com/office/drawing/2014/main" id="{03B92894-35C2-9F80-6E0D-95A69AA67C7F}"/>
              </a:ext>
            </a:extLst>
          </p:cNvPr>
          <p:cNvPicPr>
            <a:picLocks noChangeAspect="1"/>
          </p:cNvPicPr>
          <p:nvPr/>
        </p:nvPicPr>
        <p:blipFill>
          <a:blip r:embed="rId2"/>
          <a:stretch>
            <a:fillRect/>
          </a:stretch>
        </p:blipFill>
        <p:spPr>
          <a:xfrm>
            <a:off x="6337540" y="188793"/>
            <a:ext cx="3024998" cy="1940494"/>
          </a:xfrm>
          <a:prstGeom prst="rect">
            <a:avLst/>
          </a:prstGeom>
        </p:spPr>
      </p:pic>
    </p:spTree>
    <p:extLst>
      <p:ext uri="{BB962C8B-B14F-4D97-AF65-F5344CB8AC3E}">
        <p14:creationId xmlns:p14="http://schemas.microsoft.com/office/powerpoint/2010/main" val="395502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제조업체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제조업체번호</a:t>
            </a:r>
            <a:r>
              <a:rPr lang="en-US" altLang="ko-KR" dirty="0"/>
              <a:t>(</a:t>
            </a:r>
            <a:r>
              <a:rPr lang="ko-KR" altLang="en-US" dirty="0"/>
              <a:t>식별자</a:t>
            </a:r>
            <a:r>
              <a:rPr lang="en-US" altLang="ko-KR" dirty="0"/>
              <a:t>)</a:t>
            </a:r>
          </a:p>
          <a:p>
            <a:endParaRPr lang="en-US" altLang="ko-KR" dirty="0"/>
          </a:p>
          <a:p>
            <a:r>
              <a:rPr lang="ko-KR" altLang="en-US" dirty="0"/>
              <a:t>제조업체명</a:t>
            </a:r>
            <a:endParaRPr lang="en-US" altLang="ko-KR" dirty="0"/>
          </a:p>
          <a:p>
            <a:r>
              <a:rPr lang="ko-KR" altLang="en-US" dirty="0"/>
              <a:t>전화번호</a:t>
            </a:r>
            <a:endParaRPr lang="en-US" altLang="ko-KR" dirty="0"/>
          </a:p>
          <a:p>
            <a:r>
              <a:rPr lang="ko-KR" altLang="en-US" dirty="0"/>
              <a:t>위치</a:t>
            </a:r>
            <a:endParaRPr lang="en-US" altLang="ko-KR" dirty="0"/>
          </a:p>
          <a:p>
            <a:r>
              <a:rPr lang="ko-KR" altLang="en-US" dirty="0"/>
              <a:t>담당자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제조업체정보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693319"/>
          </a:xfrm>
          <a:prstGeom prst="rect">
            <a:avLst/>
          </a:prstGeom>
          <a:noFill/>
        </p:spPr>
        <p:txBody>
          <a:bodyPr wrap="square">
            <a:spAutoFit/>
          </a:bodyPr>
          <a:lstStyle/>
          <a:p>
            <a:pPr marL="514350" indent="-514350">
              <a:buFont typeface="+mj-lt"/>
              <a:buAutoNum type="arabicPeriod" startAt="10"/>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p>
          <a:p>
            <a:pPr marL="514350" indent="-514350">
              <a:buFont typeface="+mj-lt"/>
              <a:buAutoNum type="arabicPeriod" startAt="10"/>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0"/>
            </a:pPr>
            <a:endParaRPr lang="ko-KR" altLang="en-US" dirty="0"/>
          </a:p>
        </p:txBody>
      </p:sp>
    </p:spTree>
    <p:extLst>
      <p:ext uri="{BB962C8B-B14F-4D97-AF65-F5344CB8AC3E}">
        <p14:creationId xmlns:p14="http://schemas.microsoft.com/office/powerpoint/2010/main" val="58646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81375"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게시물정보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7" name="TextBox 6">
            <a:extLst>
              <a:ext uri="{FF2B5EF4-FFF2-40B4-BE49-F238E27FC236}">
                <a16:creationId xmlns:a16="http://schemas.microsoft.com/office/drawing/2014/main" id="{934D8A6C-0455-FBCB-B7F1-DFA797DA7668}"/>
              </a:ext>
            </a:extLst>
          </p:cNvPr>
          <p:cNvSpPr txBox="1"/>
          <p:nvPr/>
        </p:nvSpPr>
        <p:spPr>
          <a:xfrm>
            <a:off x="295275" y="1582340"/>
            <a:ext cx="2981325" cy="3693319"/>
          </a:xfrm>
          <a:prstGeom prst="rect">
            <a:avLst/>
          </a:prstGeom>
          <a:noFill/>
        </p:spPr>
        <p:txBody>
          <a:bodyPr wrap="square">
            <a:spAutoFit/>
          </a:bodyPr>
          <a:lstStyle/>
          <a:p>
            <a:pPr marL="514350" indent="-514350">
              <a:buFont typeface="+mj-lt"/>
              <a:buAutoNum type="arabicPeriod" startAt="12"/>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2"/>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2"/>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p:txBody>
      </p:sp>
    </p:spTree>
    <p:extLst>
      <p:ext uri="{BB962C8B-B14F-4D97-AF65-F5344CB8AC3E}">
        <p14:creationId xmlns:p14="http://schemas.microsoft.com/office/powerpoint/2010/main" val="364906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752850"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553075" y="2433637"/>
            <a:ext cx="3790950" cy="1941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찜번호</a:t>
            </a:r>
            <a:r>
              <a:rPr lang="en-US" altLang="ko-KR" dirty="0"/>
              <a:t>(</a:t>
            </a:r>
            <a:r>
              <a:rPr lang="ko-KR" altLang="en-US" dirty="0"/>
              <a:t>식별자</a:t>
            </a:r>
            <a:r>
              <a:rPr lang="en-US" altLang="ko-KR" dirty="0"/>
              <a:t>)</a:t>
            </a:r>
          </a:p>
          <a:p>
            <a:endParaRPr lang="en-US" altLang="ko-KR" dirty="0"/>
          </a:p>
          <a:p>
            <a:r>
              <a:rPr lang="ko-KR" altLang="en-US" dirty="0" err="1"/>
              <a:t>찜일자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7D3BE5EB-1923-AE37-AD89-7AB5B39B1D20}"/>
              </a:ext>
            </a:extLst>
          </p:cNvPr>
          <p:cNvSpPr/>
          <p:nvPr/>
        </p:nvSpPr>
        <p:spPr>
          <a:xfrm>
            <a:off x="5553075"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err="1"/>
              <a:t>찜정보</a:t>
            </a:r>
            <a:endParaRPr lang="ko-KR" altLang="en-US" dirty="0"/>
          </a:p>
        </p:txBody>
      </p:sp>
      <p:sp>
        <p:nvSpPr>
          <p:cNvPr id="7" name="TextBox 6">
            <a:extLst>
              <a:ext uri="{FF2B5EF4-FFF2-40B4-BE49-F238E27FC236}">
                <a16:creationId xmlns:a16="http://schemas.microsoft.com/office/drawing/2014/main" id="{486872E1-9F79-12D2-C484-DD59020960B2}"/>
              </a:ext>
            </a:extLst>
          </p:cNvPr>
          <p:cNvSpPr txBox="1"/>
          <p:nvPr/>
        </p:nvSpPr>
        <p:spPr>
          <a:xfrm>
            <a:off x="542925" y="1814512"/>
            <a:ext cx="2790825" cy="2585323"/>
          </a:xfrm>
          <a:prstGeom prst="rect">
            <a:avLst/>
          </a:prstGeom>
          <a:noFill/>
        </p:spPr>
        <p:txBody>
          <a:bodyPr wrap="square">
            <a:spAutoFit/>
          </a:bodyPr>
          <a:lstStyle/>
          <a:p>
            <a:pPr marL="514350" indent="-514350">
              <a:buFont typeface="+mj-lt"/>
              <a:buAutoNum type="arabicPeriod" startAt="15"/>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p>
          <a:p>
            <a:pPr marL="514350" indent="-514350">
              <a:buFont typeface="+mj-lt"/>
              <a:buAutoNum type="arabicPeriod" startAt="15"/>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5"/>
            </a:pPr>
            <a:endParaRPr lang="ko-KR" altLang="en-US" dirty="0"/>
          </a:p>
        </p:txBody>
      </p:sp>
    </p:spTree>
    <p:extLst>
      <p:ext uri="{BB962C8B-B14F-4D97-AF65-F5344CB8AC3E}">
        <p14:creationId xmlns:p14="http://schemas.microsoft.com/office/powerpoint/2010/main" val="2644906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524250"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4" name="직사각형 3">
            <a:extLst>
              <a:ext uri="{FF2B5EF4-FFF2-40B4-BE49-F238E27FC236}">
                <a16:creationId xmlns:a16="http://schemas.microsoft.com/office/drawing/2014/main" id="{9A90F58A-A509-EFD5-0172-8D7B2018BCCD}"/>
              </a:ext>
            </a:extLst>
          </p:cNvPr>
          <p:cNvSpPr/>
          <p:nvPr/>
        </p:nvSpPr>
        <p:spPr>
          <a:xfrm>
            <a:off x="5324475" y="2395537"/>
            <a:ext cx="3790950" cy="21944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장바구니번호</a:t>
            </a:r>
            <a:r>
              <a:rPr lang="en-US" altLang="ko-KR" dirty="0"/>
              <a:t>(</a:t>
            </a:r>
            <a:r>
              <a:rPr lang="ko-KR" altLang="en-US" dirty="0"/>
              <a:t>식별자</a:t>
            </a:r>
            <a:r>
              <a:rPr lang="en-US" altLang="ko-KR" dirty="0"/>
              <a:t>)</a:t>
            </a:r>
          </a:p>
          <a:p>
            <a:endParaRPr lang="en-US" altLang="ko-KR" dirty="0"/>
          </a:p>
          <a:p>
            <a:r>
              <a:rPr lang="ko-KR" altLang="en-US" dirty="0"/>
              <a:t>장바구니수량</a:t>
            </a:r>
            <a:endParaRPr lang="en-US" altLang="ko-KR" dirty="0"/>
          </a:p>
          <a:p>
            <a:r>
              <a:rPr lang="ko-KR" altLang="en-US" dirty="0"/>
              <a:t>장바구니일자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F302365B-F1EA-F202-E317-905335DEA4A9}"/>
              </a:ext>
            </a:extLst>
          </p:cNvPr>
          <p:cNvSpPr/>
          <p:nvPr/>
        </p:nvSpPr>
        <p:spPr>
          <a:xfrm>
            <a:off x="5324475"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장바구니정보</a:t>
            </a:r>
          </a:p>
        </p:txBody>
      </p:sp>
      <p:sp>
        <p:nvSpPr>
          <p:cNvPr id="7" name="TextBox 6">
            <a:extLst>
              <a:ext uri="{FF2B5EF4-FFF2-40B4-BE49-F238E27FC236}">
                <a16:creationId xmlns:a16="http://schemas.microsoft.com/office/drawing/2014/main" id="{606F7FC7-8312-A25B-3532-8FE17C4FB378}"/>
              </a:ext>
            </a:extLst>
          </p:cNvPr>
          <p:cNvSpPr txBox="1"/>
          <p:nvPr/>
        </p:nvSpPr>
        <p:spPr>
          <a:xfrm>
            <a:off x="476250" y="1533049"/>
            <a:ext cx="2724150" cy="3416320"/>
          </a:xfrm>
          <a:prstGeom prst="rect">
            <a:avLst/>
          </a:prstGeom>
          <a:noFill/>
        </p:spPr>
        <p:txBody>
          <a:bodyPr wrap="square">
            <a:spAutoFit/>
          </a:bodyPr>
          <a:lstStyle/>
          <a:p>
            <a:pPr marL="514350" indent="-514350">
              <a:buFont typeface="+mj-lt"/>
              <a:buAutoNum type="arabicPeriod" startAt="17"/>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7"/>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59814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39ADF-D12F-37C3-791C-ACD490D7AF37}"/>
              </a:ext>
            </a:extLst>
          </p:cNvPr>
          <p:cNvSpPr>
            <a:spLocks noGrp="1"/>
          </p:cNvSpPr>
          <p:nvPr>
            <p:ph type="title"/>
          </p:nvPr>
        </p:nvSpPr>
        <p:spPr/>
        <p:txBody>
          <a:bodyPr/>
          <a:lstStyle/>
          <a:p>
            <a:r>
              <a:rPr lang="ko-KR" altLang="en-US" dirty="0"/>
              <a:t>제</a:t>
            </a:r>
            <a:r>
              <a:rPr lang="en-US" altLang="ko-KR" dirty="0"/>
              <a:t>2 </a:t>
            </a:r>
            <a:r>
              <a:rPr lang="ko-KR" altLang="en-US" dirty="0"/>
              <a:t>정규형 </a:t>
            </a:r>
            <a:r>
              <a:rPr lang="en-US" altLang="ko-KR" dirty="0"/>
              <a:t>(2NF)</a:t>
            </a:r>
            <a:endParaRPr lang="ko-KR" altLang="en-US" dirty="0"/>
          </a:p>
        </p:txBody>
      </p:sp>
      <p:sp>
        <p:nvSpPr>
          <p:cNvPr id="4" name="내용 개체 틀 3">
            <a:extLst>
              <a:ext uri="{FF2B5EF4-FFF2-40B4-BE49-F238E27FC236}">
                <a16:creationId xmlns:a16="http://schemas.microsoft.com/office/drawing/2014/main" id="{89824680-36BB-4F75-3FD4-E3814322F434}"/>
              </a:ext>
            </a:extLst>
          </p:cNvPr>
          <p:cNvSpPr>
            <a:spLocks noGrp="1"/>
          </p:cNvSpPr>
          <p:nvPr>
            <p:ph idx="1"/>
          </p:nvPr>
        </p:nvSpPr>
        <p:spPr/>
        <p:txBody>
          <a:bodyPr/>
          <a:lstStyle/>
          <a:p>
            <a:r>
              <a:rPr lang="en-US" altLang="ko-KR" dirty="0"/>
              <a:t>1. 1</a:t>
            </a:r>
            <a:r>
              <a:rPr lang="ko-KR" altLang="en-US" dirty="0"/>
              <a:t>정규형을 만족해야 한다</a:t>
            </a:r>
            <a:r>
              <a:rPr lang="en-US" altLang="ko-KR" dirty="0"/>
              <a:t>.</a:t>
            </a:r>
          </a:p>
          <a:p>
            <a:r>
              <a:rPr lang="en-US" altLang="ko-KR" dirty="0"/>
              <a:t>2. </a:t>
            </a:r>
            <a:r>
              <a:rPr lang="ko-KR" altLang="en-US" dirty="0"/>
              <a:t>모든 컬럼이 부분적 종속</a:t>
            </a:r>
            <a:r>
              <a:rPr lang="en-US" altLang="ko-KR" dirty="0"/>
              <a:t>(Partial Dependency)</a:t>
            </a:r>
            <a:r>
              <a:rPr lang="ko-KR" altLang="en-US" dirty="0"/>
              <a:t>이 없어야 한다</a:t>
            </a:r>
            <a:r>
              <a:rPr lang="en-US" altLang="ko-KR" dirty="0"/>
              <a:t>. == </a:t>
            </a:r>
            <a:r>
              <a:rPr lang="ko-KR" altLang="en-US" dirty="0"/>
              <a:t>모든 칼럼이 완전 함수 종속을 만족해야 한다</a:t>
            </a:r>
            <a:r>
              <a:rPr lang="en-US" altLang="ko-KR" dirty="0"/>
              <a:t>.</a:t>
            </a:r>
            <a:endParaRPr lang="ko-KR" altLang="en-US" dirty="0"/>
          </a:p>
        </p:txBody>
      </p:sp>
    </p:spTree>
    <p:extLst>
      <p:ext uri="{BB962C8B-B14F-4D97-AF65-F5344CB8AC3E}">
        <p14:creationId xmlns:p14="http://schemas.microsoft.com/office/powerpoint/2010/main" val="3095821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00050" y="2068886"/>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00050" y="1545431"/>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3" name="직사각형 2">
            <a:extLst>
              <a:ext uri="{FF2B5EF4-FFF2-40B4-BE49-F238E27FC236}">
                <a16:creationId xmlns:a16="http://schemas.microsoft.com/office/drawing/2014/main" id="{1C68AD9E-FA8B-9C41-735D-6B8F5D68FCC7}"/>
              </a:ext>
            </a:extLst>
          </p:cNvPr>
          <p:cNvSpPr/>
          <p:nvPr/>
        </p:nvSpPr>
        <p:spPr>
          <a:xfrm>
            <a:off x="4238625" y="2033447"/>
            <a:ext cx="2295525" cy="1700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공급번호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r>
              <a:rPr lang="en-US" altLang="ko-KR" sz="1600" dirty="0"/>
              <a:t>(</a:t>
            </a:r>
            <a:r>
              <a:rPr lang="ko-KR" altLang="en-US" sz="1600" dirty="0"/>
              <a:t>상품번호</a:t>
            </a:r>
            <a:r>
              <a:rPr lang="en-US" altLang="ko-KR" sz="1600" dirty="0"/>
              <a:t>)</a:t>
            </a:r>
          </a:p>
          <a:p>
            <a:r>
              <a:rPr lang="ko-KR" altLang="en-US" sz="1600" dirty="0"/>
              <a:t>공급량</a:t>
            </a:r>
            <a:endParaRPr lang="en-US" altLang="ko-KR" sz="1600" dirty="0"/>
          </a:p>
          <a:p>
            <a:r>
              <a:rPr lang="ko-KR" altLang="en-US" sz="1600" dirty="0"/>
              <a:t>공급일자</a:t>
            </a:r>
            <a:endParaRPr lang="en-US" altLang="ko-KR" sz="1600" dirty="0"/>
          </a:p>
          <a:p>
            <a:r>
              <a:rPr lang="ko-KR" altLang="en-US" sz="1600" dirty="0"/>
              <a:t>제조업체번호</a:t>
            </a:r>
            <a:endParaRPr lang="en-US" altLang="ko-KR" sz="1600" dirty="0"/>
          </a:p>
        </p:txBody>
      </p:sp>
      <p:sp>
        <p:nvSpPr>
          <p:cNvPr id="7" name="직사각형 6">
            <a:extLst>
              <a:ext uri="{FF2B5EF4-FFF2-40B4-BE49-F238E27FC236}">
                <a16:creationId xmlns:a16="http://schemas.microsoft.com/office/drawing/2014/main" id="{07140ABC-49CF-AF05-C41A-4873D159F237}"/>
              </a:ext>
            </a:extLst>
          </p:cNvPr>
          <p:cNvSpPr/>
          <p:nvPr/>
        </p:nvSpPr>
        <p:spPr>
          <a:xfrm>
            <a:off x="4238625" y="1508383"/>
            <a:ext cx="2295525"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공급정보</a:t>
            </a:r>
          </a:p>
        </p:txBody>
      </p:sp>
      <p:sp>
        <p:nvSpPr>
          <p:cNvPr id="9" name="직사각형 8">
            <a:extLst>
              <a:ext uri="{FF2B5EF4-FFF2-40B4-BE49-F238E27FC236}">
                <a16:creationId xmlns:a16="http://schemas.microsoft.com/office/drawing/2014/main" id="{EF42C261-0694-9618-4B85-1E428F914477}"/>
              </a:ext>
            </a:extLst>
          </p:cNvPr>
          <p:cNvSpPr/>
          <p:nvPr/>
        </p:nvSpPr>
        <p:spPr>
          <a:xfrm>
            <a:off x="4238625" y="4814936"/>
            <a:ext cx="2295525" cy="16779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제조업체번호</a:t>
            </a:r>
            <a:r>
              <a:rPr lang="en-US" altLang="ko-KR" sz="1600" dirty="0"/>
              <a:t>(</a:t>
            </a:r>
            <a:r>
              <a:rPr lang="ko-KR" altLang="en-US" sz="1600" dirty="0"/>
              <a:t>식별자</a:t>
            </a:r>
            <a:r>
              <a:rPr lang="en-US" altLang="ko-KR" sz="1600" dirty="0"/>
              <a:t>)</a:t>
            </a:r>
          </a:p>
          <a:p>
            <a:endParaRPr lang="en-US" altLang="ko-KR" sz="1600" dirty="0"/>
          </a:p>
          <a:p>
            <a:r>
              <a:rPr lang="ko-KR" altLang="en-US" sz="1600" dirty="0"/>
              <a:t>제조업체명</a:t>
            </a:r>
            <a:endParaRPr lang="en-US" altLang="ko-KR" sz="1600" dirty="0"/>
          </a:p>
          <a:p>
            <a:r>
              <a:rPr lang="ko-KR" altLang="en-US" sz="1600" dirty="0"/>
              <a:t>전화번호</a:t>
            </a:r>
            <a:endParaRPr lang="en-US" altLang="ko-KR" sz="1600" dirty="0"/>
          </a:p>
          <a:p>
            <a:r>
              <a:rPr lang="ko-KR" altLang="en-US" sz="1600" dirty="0"/>
              <a:t>위치</a:t>
            </a:r>
            <a:endParaRPr lang="en-US" altLang="ko-KR" sz="1600" dirty="0"/>
          </a:p>
          <a:p>
            <a:r>
              <a:rPr lang="ko-KR" altLang="en-US" sz="1600" dirty="0"/>
              <a:t>담당자</a:t>
            </a:r>
            <a:endParaRPr lang="en-US" altLang="ko-KR" sz="1600" dirty="0"/>
          </a:p>
        </p:txBody>
      </p:sp>
      <p:sp>
        <p:nvSpPr>
          <p:cNvPr id="10" name="직사각형 9">
            <a:extLst>
              <a:ext uri="{FF2B5EF4-FFF2-40B4-BE49-F238E27FC236}">
                <a16:creationId xmlns:a16="http://schemas.microsoft.com/office/drawing/2014/main" id="{8A144C39-D45C-9AD4-59FF-BF93F6817458}"/>
              </a:ext>
            </a:extLst>
          </p:cNvPr>
          <p:cNvSpPr/>
          <p:nvPr/>
        </p:nvSpPr>
        <p:spPr>
          <a:xfrm>
            <a:off x="4238625" y="4305348"/>
            <a:ext cx="2295525" cy="459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제조업체정보</a:t>
            </a:r>
          </a:p>
        </p:txBody>
      </p:sp>
      <p:cxnSp>
        <p:nvCxnSpPr>
          <p:cNvPr id="12" name="연결선: 꺾임 11">
            <a:extLst>
              <a:ext uri="{FF2B5EF4-FFF2-40B4-BE49-F238E27FC236}">
                <a16:creationId xmlns:a16="http://schemas.microsoft.com/office/drawing/2014/main" id="{310C7BBE-C2AF-16DD-1665-158332718CCF}"/>
              </a:ext>
            </a:extLst>
          </p:cNvPr>
          <p:cNvCxnSpPr>
            <a:cxnSpLocks/>
            <a:stCxn id="5" idx="3"/>
            <a:endCxn id="3" idx="1"/>
          </p:cNvCxnSpPr>
          <p:nvPr/>
        </p:nvCxnSpPr>
        <p:spPr>
          <a:xfrm>
            <a:off x="2571750" y="1783346"/>
            <a:ext cx="1666875" cy="110027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EEC307C-13A4-B6DA-2BE0-1E4C7F669940}"/>
              </a:ext>
            </a:extLst>
          </p:cNvPr>
          <p:cNvCxnSpPr>
            <a:cxnSpLocks/>
            <a:stCxn id="4" idx="2"/>
            <a:endCxn id="9" idx="1"/>
          </p:cNvCxnSpPr>
          <p:nvPr/>
        </p:nvCxnSpPr>
        <p:spPr>
          <a:xfrm rot="16200000" flipH="1">
            <a:off x="2006775" y="3422055"/>
            <a:ext cx="1710975" cy="275272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3DC51F9A-A98D-15F5-56CC-32B70CADC3F4}"/>
              </a:ext>
            </a:extLst>
          </p:cNvPr>
          <p:cNvCxnSpPr>
            <a:cxnSpLocks/>
            <a:stCxn id="3" idx="3"/>
            <a:endCxn id="9" idx="3"/>
          </p:cNvCxnSpPr>
          <p:nvPr/>
        </p:nvCxnSpPr>
        <p:spPr>
          <a:xfrm>
            <a:off x="6534150" y="2883624"/>
            <a:ext cx="12700" cy="2770282"/>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0BC8D-79BE-3862-54C3-22DFB65EFA77}"/>
              </a:ext>
            </a:extLst>
          </p:cNvPr>
          <p:cNvSpPr txBox="1"/>
          <p:nvPr/>
        </p:nvSpPr>
        <p:spPr>
          <a:xfrm>
            <a:off x="1485900" y="3942929"/>
            <a:ext cx="476250" cy="369332"/>
          </a:xfrm>
          <a:prstGeom prst="rect">
            <a:avLst/>
          </a:prstGeom>
          <a:noFill/>
        </p:spPr>
        <p:txBody>
          <a:bodyPr wrap="square" rtlCol="0">
            <a:spAutoFit/>
          </a:bodyPr>
          <a:lstStyle/>
          <a:p>
            <a:r>
              <a:rPr lang="en-US" altLang="ko-KR" dirty="0"/>
              <a:t>N</a:t>
            </a:r>
            <a:endParaRPr lang="ko-KR" altLang="en-US" dirty="0"/>
          </a:p>
        </p:txBody>
      </p:sp>
      <p:sp>
        <p:nvSpPr>
          <p:cNvPr id="25" name="TextBox 24">
            <a:extLst>
              <a:ext uri="{FF2B5EF4-FFF2-40B4-BE49-F238E27FC236}">
                <a16:creationId xmlns:a16="http://schemas.microsoft.com/office/drawing/2014/main" id="{777ACCF3-E5FB-0189-101E-7D05AA0D747D}"/>
              </a:ext>
            </a:extLst>
          </p:cNvPr>
          <p:cNvSpPr txBox="1"/>
          <p:nvPr/>
        </p:nvSpPr>
        <p:spPr>
          <a:xfrm>
            <a:off x="3843338" y="2557000"/>
            <a:ext cx="476250" cy="369332"/>
          </a:xfrm>
          <a:prstGeom prst="rect">
            <a:avLst/>
          </a:prstGeom>
          <a:noFill/>
        </p:spPr>
        <p:txBody>
          <a:bodyPr wrap="square" rtlCol="0">
            <a:spAutoFit/>
          </a:bodyPr>
          <a:lstStyle/>
          <a:p>
            <a:r>
              <a:rPr lang="en-US" altLang="ko-KR" dirty="0"/>
              <a:t>N</a:t>
            </a:r>
            <a:endParaRPr lang="ko-KR" altLang="en-US" dirty="0"/>
          </a:p>
        </p:txBody>
      </p:sp>
      <p:sp>
        <p:nvSpPr>
          <p:cNvPr id="26" name="TextBox 25">
            <a:extLst>
              <a:ext uri="{FF2B5EF4-FFF2-40B4-BE49-F238E27FC236}">
                <a16:creationId xmlns:a16="http://schemas.microsoft.com/office/drawing/2014/main" id="{5886756F-C223-181F-6B53-C92759DCF05B}"/>
              </a:ext>
            </a:extLst>
          </p:cNvPr>
          <p:cNvSpPr txBox="1"/>
          <p:nvPr/>
        </p:nvSpPr>
        <p:spPr>
          <a:xfrm>
            <a:off x="6765925" y="2698957"/>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581733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3876675" y="2028826"/>
            <a:ext cx="2076450" cy="17992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주문번호</a:t>
            </a:r>
            <a:r>
              <a:rPr lang="en-US" altLang="ko-KR" sz="1400" dirty="0"/>
              <a:t>(</a:t>
            </a:r>
            <a:r>
              <a:rPr lang="ko-KR" altLang="en-US" sz="1400" dirty="0"/>
              <a:t>식별자</a:t>
            </a:r>
            <a:r>
              <a:rPr lang="en-US" altLang="ko-KR" sz="1400" dirty="0"/>
              <a:t>)</a:t>
            </a:r>
          </a:p>
          <a:p>
            <a:endParaRPr lang="en-US" altLang="ko-KR" sz="1400" dirty="0"/>
          </a:p>
          <a:p>
            <a:r>
              <a:rPr lang="ko-KR" altLang="en-US" sz="1400" dirty="0"/>
              <a:t>배송지</a:t>
            </a:r>
            <a:endParaRPr lang="en-US" altLang="ko-KR" sz="1400" dirty="0"/>
          </a:p>
          <a:p>
            <a:r>
              <a:rPr lang="ko-KR" altLang="en-US" sz="1400" dirty="0"/>
              <a:t>주문일자</a:t>
            </a:r>
            <a:endParaRPr lang="en-US" altLang="ko-KR" sz="1400" dirty="0"/>
          </a:p>
          <a:p>
            <a:r>
              <a:rPr lang="ko-KR" altLang="en-US" sz="1400" dirty="0"/>
              <a:t>주문금액</a:t>
            </a:r>
            <a:r>
              <a:rPr lang="en-US" altLang="ko-KR" sz="1400" dirty="0"/>
              <a:t>(</a:t>
            </a:r>
            <a:r>
              <a:rPr lang="ko-KR" altLang="en-US" sz="1400" dirty="0"/>
              <a:t>합계</a:t>
            </a:r>
            <a:r>
              <a:rPr lang="en-US" altLang="ko-KR" sz="1400" dirty="0"/>
              <a:t>)</a:t>
            </a:r>
          </a:p>
          <a:p>
            <a:endParaRPr lang="en-US" altLang="ko-KR" sz="1400" dirty="0"/>
          </a:p>
          <a:p>
            <a:r>
              <a:rPr lang="ko-KR" altLang="en-US" sz="1400" dirty="0"/>
              <a:t>회원번호</a:t>
            </a:r>
          </a:p>
        </p:txBody>
      </p:sp>
      <p:sp>
        <p:nvSpPr>
          <p:cNvPr id="5" name="직사각형 4">
            <a:extLst>
              <a:ext uri="{FF2B5EF4-FFF2-40B4-BE49-F238E27FC236}">
                <a16:creationId xmlns:a16="http://schemas.microsoft.com/office/drawing/2014/main" id="{A7903069-89AA-9E58-D221-6757265C004D}"/>
              </a:ext>
            </a:extLst>
          </p:cNvPr>
          <p:cNvSpPr/>
          <p:nvPr/>
        </p:nvSpPr>
        <p:spPr>
          <a:xfrm>
            <a:off x="3876675" y="1488580"/>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err="1"/>
              <a:t>주문마스터정보</a:t>
            </a:r>
            <a:endParaRPr lang="ko-KR" altLang="en-US" sz="1400" dirty="0"/>
          </a:p>
        </p:txBody>
      </p:sp>
      <p:sp>
        <p:nvSpPr>
          <p:cNvPr id="6" name="직사각형 5">
            <a:extLst>
              <a:ext uri="{FF2B5EF4-FFF2-40B4-BE49-F238E27FC236}">
                <a16:creationId xmlns:a16="http://schemas.microsoft.com/office/drawing/2014/main" id="{605A783B-E8DB-5098-D2B2-87B40980FD32}"/>
              </a:ext>
            </a:extLst>
          </p:cNvPr>
          <p:cNvSpPr/>
          <p:nvPr/>
        </p:nvSpPr>
        <p:spPr>
          <a:xfrm>
            <a:off x="723900" y="246198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DE6E302B-7038-F4CA-5824-CFCFD36CDFA5}"/>
              </a:ext>
            </a:extLst>
          </p:cNvPr>
          <p:cNvSpPr/>
          <p:nvPr/>
        </p:nvSpPr>
        <p:spPr>
          <a:xfrm>
            <a:off x="723900" y="18814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직사각형 8">
            <a:extLst>
              <a:ext uri="{FF2B5EF4-FFF2-40B4-BE49-F238E27FC236}">
                <a16:creationId xmlns:a16="http://schemas.microsoft.com/office/drawing/2014/main" id="{AF02DBD9-D91D-3BEF-FBA7-BB5E7AE6999D}"/>
              </a:ext>
            </a:extLst>
          </p:cNvPr>
          <p:cNvSpPr/>
          <p:nvPr/>
        </p:nvSpPr>
        <p:spPr>
          <a:xfrm>
            <a:off x="6753225" y="2452734"/>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10" name="직사각형 9">
            <a:extLst>
              <a:ext uri="{FF2B5EF4-FFF2-40B4-BE49-F238E27FC236}">
                <a16:creationId xmlns:a16="http://schemas.microsoft.com/office/drawing/2014/main" id="{A37DD8C4-3B75-CC62-6891-FBAB14DF4769}"/>
              </a:ext>
            </a:extLst>
          </p:cNvPr>
          <p:cNvSpPr/>
          <p:nvPr/>
        </p:nvSpPr>
        <p:spPr>
          <a:xfrm>
            <a:off x="6753225" y="1929279"/>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13" name="TextBox 12">
            <a:extLst>
              <a:ext uri="{FF2B5EF4-FFF2-40B4-BE49-F238E27FC236}">
                <a16:creationId xmlns:a16="http://schemas.microsoft.com/office/drawing/2014/main" id="{9F3630AA-E446-617C-84AF-C1AD0EF328F6}"/>
              </a:ext>
            </a:extLst>
          </p:cNvPr>
          <p:cNvSpPr txBox="1"/>
          <p:nvPr/>
        </p:nvSpPr>
        <p:spPr>
          <a:xfrm>
            <a:off x="3491541" y="2554164"/>
            <a:ext cx="476250" cy="369332"/>
          </a:xfrm>
          <a:prstGeom prst="rect">
            <a:avLst/>
          </a:prstGeom>
          <a:noFill/>
        </p:spPr>
        <p:txBody>
          <a:bodyPr wrap="square" rtlCol="0">
            <a:spAutoFit/>
          </a:bodyPr>
          <a:lstStyle/>
          <a:p>
            <a:r>
              <a:rPr lang="en-US" altLang="ko-KR" dirty="0"/>
              <a:t>N</a:t>
            </a:r>
            <a:endParaRPr lang="ko-KR" altLang="en-US" dirty="0"/>
          </a:p>
        </p:txBody>
      </p:sp>
      <p:cxnSp>
        <p:nvCxnSpPr>
          <p:cNvPr id="14" name="연결선: 꺾임 13">
            <a:extLst>
              <a:ext uri="{FF2B5EF4-FFF2-40B4-BE49-F238E27FC236}">
                <a16:creationId xmlns:a16="http://schemas.microsoft.com/office/drawing/2014/main" id="{8C71C1D3-9FB6-DE9D-35C0-3D7EACF7A5A8}"/>
              </a:ext>
            </a:extLst>
          </p:cNvPr>
          <p:cNvCxnSpPr>
            <a:cxnSpLocks/>
            <a:stCxn id="6" idx="3"/>
            <a:endCxn id="4" idx="1"/>
          </p:cNvCxnSpPr>
          <p:nvPr/>
        </p:nvCxnSpPr>
        <p:spPr>
          <a:xfrm flipV="1">
            <a:off x="2800350" y="2928461"/>
            <a:ext cx="1076325" cy="9883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A2412-79A6-1CA3-C1BA-B2A943706C7D}"/>
              </a:ext>
            </a:extLst>
          </p:cNvPr>
          <p:cNvSpPr txBox="1"/>
          <p:nvPr/>
        </p:nvSpPr>
        <p:spPr>
          <a:xfrm>
            <a:off x="5953125" y="5644663"/>
            <a:ext cx="476250" cy="369332"/>
          </a:xfrm>
          <a:prstGeom prst="rect">
            <a:avLst/>
          </a:prstGeom>
          <a:noFill/>
        </p:spPr>
        <p:txBody>
          <a:bodyPr wrap="square" rtlCol="0">
            <a:spAutoFit/>
          </a:bodyPr>
          <a:lstStyle/>
          <a:p>
            <a:r>
              <a:rPr lang="en-US" altLang="ko-KR" dirty="0"/>
              <a:t>N</a:t>
            </a:r>
            <a:endParaRPr lang="ko-KR" altLang="en-US" dirty="0"/>
          </a:p>
        </p:txBody>
      </p:sp>
      <p:cxnSp>
        <p:nvCxnSpPr>
          <p:cNvPr id="18" name="연결선: 꺾임 17">
            <a:extLst>
              <a:ext uri="{FF2B5EF4-FFF2-40B4-BE49-F238E27FC236}">
                <a16:creationId xmlns:a16="http://schemas.microsoft.com/office/drawing/2014/main" id="{F72D52CE-4455-5AD7-E7B1-13C2ACFB28B5}"/>
              </a:ext>
            </a:extLst>
          </p:cNvPr>
          <p:cNvCxnSpPr>
            <a:cxnSpLocks/>
            <a:stCxn id="28" idx="3"/>
            <a:endCxn id="9" idx="1"/>
          </p:cNvCxnSpPr>
          <p:nvPr/>
        </p:nvCxnSpPr>
        <p:spPr>
          <a:xfrm flipV="1">
            <a:off x="5953125" y="3389757"/>
            <a:ext cx="800100" cy="23129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E57A249-7F3B-1D4E-261F-FC16558CCE43}"/>
              </a:ext>
            </a:extLst>
          </p:cNvPr>
          <p:cNvSpPr/>
          <p:nvPr/>
        </p:nvSpPr>
        <p:spPr>
          <a:xfrm>
            <a:off x="3876675" y="4886593"/>
            <a:ext cx="2076450" cy="1632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주문상품번호</a:t>
            </a:r>
            <a:r>
              <a:rPr lang="en-US" altLang="ko-KR" sz="1400" dirty="0"/>
              <a:t>(</a:t>
            </a:r>
            <a:r>
              <a:rPr lang="ko-KR" altLang="en-US" sz="1400" dirty="0"/>
              <a:t>식별자</a:t>
            </a:r>
            <a:r>
              <a:rPr lang="en-US" altLang="ko-KR" sz="1400" dirty="0"/>
              <a:t>)</a:t>
            </a:r>
          </a:p>
          <a:p>
            <a:endParaRPr lang="en-US" altLang="ko-KR" sz="1400" dirty="0"/>
          </a:p>
          <a:p>
            <a:r>
              <a:rPr lang="ko-KR" altLang="en-US" sz="1400" dirty="0"/>
              <a:t>주문수량</a:t>
            </a:r>
            <a:endParaRPr lang="en-US" altLang="ko-KR" sz="1400" dirty="0"/>
          </a:p>
          <a:p>
            <a:r>
              <a:rPr lang="ko-KR" altLang="en-US" sz="1400" dirty="0"/>
              <a:t>주문금액</a:t>
            </a:r>
            <a:endParaRPr lang="en-US" altLang="ko-KR" sz="1400" dirty="0"/>
          </a:p>
          <a:p>
            <a:endParaRPr lang="en-US" altLang="ko-KR" sz="1400" dirty="0"/>
          </a:p>
          <a:p>
            <a:r>
              <a:rPr lang="ko-KR" altLang="en-US" sz="1400" dirty="0"/>
              <a:t>주문번호</a:t>
            </a:r>
            <a:endParaRPr lang="en-US" altLang="ko-KR" sz="1400" dirty="0"/>
          </a:p>
          <a:p>
            <a:r>
              <a:rPr lang="ko-KR" altLang="en-US" sz="1400" dirty="0"/>
              <a:t>상품번호</a:t>
            </a:r>
            <a:endParaRPr lang="en-US" altLang="ko-KR" sz="1400" dirty="0"/>
          </a:p>
          <a:p>
            <a:endParaRPr lang="ko-KR" altLang="en-US" sz="1400" dirty="0"/>
          </a:p>
        </p:txBody>
      </p:sp>
      <p:sp>
        <p:nvSpPr>
          <p:cNvPr id="29" name="직사각형 28">
            <a:extLst>
              <a:ext uri="{FF2B5EF4-FFF2-40B4-BE49-F238E27FC236}">
                <a16:creationId xmlns:a16="http://schemas.microsoft.com/office/drawing/2014/main" id="{B9900D77-25C9-4152-389E-EAC944ED2978}"/>
              </a:ext>
            </a:extLst>
          </p:cNvPr>
          <p:cNvSpPr/>
          <p:nvPr/>
        </p:nvSpPr>
        <p:spPr>
          <a:xfrm>
            <a:off x="3876675" y="4360989"/>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a:t>주문상품정보</a:t>
            </a:r>
          </a:p>
        </p:txBody>
      </p:sp>
      <p:cxnSp>
        <p:nvCxnSpPr>
          <p:cNvPr id="34" name="연결선: 꺾임 33">
            <a:extLst>
              <a:ext uri="{FF2B5EF4-FFF2-40B4-BE49-F238E27FC236}">
                <a16:creationId xmlns:a16="http://schemas.microsoft.com/office/drawing/2014/main" id="{FFE18E25-EE79-0BEC-8CC6-31AD29DBDC2B}"/>
              </a:ext>
            </a:extLst>
          </p:cNvPr>
          <p:cNvCxnSpPr>
            <a:cxnSpLocks/>
            <a:stCxn id="4" idx="2"/>
            <a:endCxn id="29" idx="0"/>
          </p:cNvCxnSpPr>
          <p:nvPr/>
        </p:nvCxnSpPr>
        <p:spPr>
          <a:xfrm rot="5400000">
            <a:off x="4648454" y="4094542"/>
            <a:ext cx="532893" cy="1270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6306EC-2CA3-6C10-5D86-BAB6F14DE06F}"/>
              </a:ext>
            </a:extLst>
          </p:cNvPr>
          <p:cNvSpPr txBox="1"/>
          <p:nvPr/>
        </p:nvSpPr>
        <p:spPr>
          <a:xfrm>
            <a:off x="4876800" y="4047315"/>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424935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1828800" cy="2100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182880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6" name="직사각형 5">
            <a:extLst>
              <a:ext uri="{FF2B5EF4-FFF2-40B4-BE49-F238E27FC236}">
                <a16:creationId xmlns:a16="http://schemas.microsoft.com/office/drawing/2014/main" id="{FFC045C5-8687-82B6-70FB-C04A59649204}"/>
              </a:ext>
            </a:extLst>
          </p:cNvPr>
          <p:cNvSpPr/>
          <p:nvPr/>
        </p:nvSpPr>
        <p:spPr>
          <a:xfrm>
            <a:off x="742950" y="228154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AAB26067-6BC0-15A1-DAC6-96E7E59F8D17}"/>
              </a:ext>
            </a:extLst>
          </p:cNvPr>
          <p:cNvSpPr/>
          <p:nvPr/>
        </p:nvSpPr>
        <p:spPr>
          <a:xfrm>
            <a:off x="742950" y="16147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TextBox 8">
            <a:extLst>
              <a:ext uri="{FF2B5EF4-FFF2-40B4-BE49-F238E27FC236}">
                <a16:creationId xmlns:a16="http://schemas.microsoft.com/office/drawing/2014/main" id="{D65D219A-F15A-7421-E492-0DCC5952F034}"/>
              </a:ext>
            </a:extLst>
          </p:cNvPr>
          <p:cNvSpPr txBox="1"/>
          <p:nvPr/>
        </p:nvSpPr>
        <p:spPr>
          <a:xfrm>
            <a:off x="4772025" y="3076336"/>
            <a:ext cx="476250" cy="369332"/>
          </a:xfrm>
          <a:prstGeom prst="rect">
            <a:avLst/>
          </a:prstGeom>
          <a:noFill/>
        </p:spPr>
        <p:txBody>
          <a:bodyPr wrap="square" rtlCol="0">
            <a:spAutoFit/>
          </a:bodyPr>
          <a:lstStyle/>
          <a:p>
            <a:r>
              <a:rPr lang="en-US" altLang="ko-KR" dirty="0"/>
              <a:t>N</a:t>
            </a:r>
            <a:endParaRPr lang="ko-KR" altLang="en-US" dirty="0"/>
          </a:p>
        </p:txBody>
      </p:sp>
      <p:cxnSp>
        <p:nvCxnSpPr>
          <p:cNvPr id="10" name="연결선: 꺾임 9">
            <a:extLst>
              <a:ext uri="{FF2B5EF4-FFF2-40B4-BE49-F238E27FC236}">
                <a16:creationId xmlns:a16="http://schemas.microsoft.com/office/drawing/2014/main" id="{00A282B3-900F-7035-7BC8-79CB3FB3EAEE}"/>
              </a:ext>
            </a:extLst>
          </p:cNvPr>
          <p:cNvCxnSpPr>
            <a:cxnSpLocks/>
            <a:stCxn id="6" idx="3"/>
            <a:endCxn id="4" idx="1"/>
          </p:cNvCxnSpPr>
          <p:nvPr/>
        </p:nvCxnSpPr>
        <p:spPr>
          <a:xfrm flipV="1">
            <a:off x="2819400" y="3445669"/>
            <a:ext cx="2362200" cy="290668"/>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3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4F0423-19A3-D559-96D4-AD0D9A37962C}"/>
              </a:ext>
            </a:extLst>
          </p:cNvPr>
          <p:cNvSpPr>
            <a:spLocks noGrp="1"/>
          </p:cNvSpPr>
          <p:nvPr>
            <p:ph type="title"/>
          </p:nvPr>
        </p:nvSpPr>
        <p:spPr/>
        <p:txBody>
          <a:bodyPr/>
          <a:lstStyle/>
          <a:p>
            <a:r>
              <a:rPr lang="ko-KR" altLang="en-US" dirty="0"/>
              <a:t>제</a:t>
            </a:r>
            <a:r>
              <a:rPr lang="en-US" altLang="ko-KR" dirty="0"/>
              <a:t>3 </a:t>
            </a:r>
            <a:r>
              <a:rPr lang="ko-KR" altLang="en-US" dirty="0"/>
              <a:t>정규형 </a:t>
            </a:r>
            <a:r>
              <a:rPr lang="en-US" altLang="ko-KR" dirty="0"/>
              <a:t>(3NF)</a:t>
            </a:r>
            <a:endParaRPr lang="ko-KR" altLang="en-US" dirty="0"/>
          </a:p>
        </p:txBody>
      </p:sp>
      <p:sp>
        <p:nvSpPr>
          <p:cNvPr id="4" name="내용 개체 틀 3">
            <a:extLst>
              <a:ext uri="{FF2B5EF4-FFF2-40B4-BE49-F238E27FC236}">
                <a16:creationId xmlns:a16="http://schemas.microsoft.com/office/drawing/2014/main" id="{AD2C09EF-8C51-F05C-F714-B92CF935D685}"/>
              </a:ext>
            </a:extLst>
          </p:cNvPr>
          <p:cNvSpPr>
            <a:spLocks noGrp="1"/>
          </p:cNvSpPr>
          <p:nvPr>
            <p:ph idx="1"/>
          </p:nvPr>
        </p:nvSpPr>
        <p:spPr/>
        <p:txBody>
          <a:bodyPr/>
          <a:lstStyle/>
          <a:p>
            <a:r>
              <a:rPr lang="en-US" altLang="ko-KR" dirty="0"/>
              <a:t>1. 2 </a:t>
            </a:r>
            <a:r>
              <a:rPr lang="ko-KR" altLang="en-US" dirty="0"/>
              <a:t>정규형을 만족해야 한다</a:t>
            </a:r>
            <a:r>
              <a:rPr lang="en-US" altLang="ko-KR" dirty="0"/>
              <a:t>.</a:t>
            </a:r>
          </a:p>
          <a:p>
            <a:r>
              <a:rPr lang="en-US" altLang="ko-KR" dirty="0"/>
              <a:t>2. </a:t>
            </a:r>
            <a:r>
              <a:rPr lang="ko-KR" altLang="en-US" dirty="0"/>
              <a:t>기본키를 제외한 속성들 간의 이행 종속성 </a:t>
            </a:r>
            <a:r>
              <a:rPr lang="en-US" altLang="ko-KR" dirty="0"/>
              <a:t>(Transitive Dependency)</a:t>
            </a:r>
            <a:r>
              <a:rPr lang="ko-KR" altLang="en-US" dirty="0"/>
              <a:t>이 없어야 한다</a:t>
            </a:r>
            <a:r>
              <a:rPr lang="en-US" altLang="ko-KR" dirty="0"/>
              <a:t>.</a:t>
            </a:r>
            <a:endParaRPr lang="ko-KR" altLang="en-US" dirty="0"/>
          </a:p>
        </p:txBody>
      </p:sp>
    </p:spTree>
    <p:extLst>
      <p:ext uri="{BB962C8B-B14F-4D97-AF65-F5344CB8AC3E}">
        <p14:creationId xmlns:p14="http://schemas.microsoft.com/office/powerpoint/2010/main" val="3499133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B7C259-1B8B-3F5F-397E-FD089E9B16F8}"/>
              </a:ext>
            </a:extLst>
          </p:cNvPr>
          <p:cNvSpPr>
            <a:spLocks noGrp="1"/>
          </p:cNvSpPr>
          <p:nvPr>
            <p:ph type="title"/>
          </p:nvPr>
        </p:nvSpPr>
        <p:spPr/>
        <p:txBody>
          <a:bodyPr/>
          <a:lstStyle/>
          <a:p>
            <a:r>
              <a:rPr lang="en-US" altLang="ko-KR" dirty="0"/>
              <a:t>BCNF (Boyce-Codd Normal Form)</a:t>
            </a:r>
            <a:endParaRPr lang="ko-KR" altLang="en-US" dirty="0"/>
          </a:p>
        </p:txBody>
      </p:sp>
      <p:sp>
        <p:nvSpPr>
          <p:cNvPr id="3" name="내용 개체 틀 2">
            <a:extLst>
              <a:ext uri="{FF2B5EF4-FFF2-40B4-BE49-F238E27FC236}">
                <a16:creationId xmlns:a16="http://schemas.microsoft.com/office/drawing/2014/main" id="{2A03699E-FEAE-7971-D22A-9B92AEC27808}"/>
              </a:ext>
            </a:extLst>
          </p:cNvPr>
          <p:cNvSpPr>
            <a:spLocks noGrp="1"/>
          </p:cNvSpPr>
          <p:nvPr>
            <p:ph idx="1"/>
          </p:nvPr>
        </p:nvSpPr>
        <p:spPr/>
        <p:txBody>
          <a:bodyPr/>
          <a:lstStyle/>
          <a:p>
            <a:r>
              <a:rPr lang="en-US" altLang="ko-KR" dirty="0"/>
              <a:t>1. 3</a:t>
            </a:r>
            <a:r>
              <a:rPr lang="ko-KR" altLang="en-US" dirty="0"/>
              <a:t>정규형을 만족해야 한다</a:t>
            </a:r>
            <a:r>
              <a:rPr lang="en-US" altLang="ko-KR" dirty="0"/>
              <a:t>.</a:t>
            </a:r>
          </a:p>
          <a:p>
            <a:r>
              <a:rPr lang="en-US" altLang="ko-KR" dirty="0"/>
              <a:t>2. </a:t>
            </a:r>
            <a:r>
              <a:rPr lang="ko-KR" altLang="en-US" dirty="0"/>
              <a:t>모든 결정자가 </a:t>
            </a:r>
            <a:r>
              <a:rPr lang="ko-KR" altLang="en-US" dirty="0" err="1"/>
              <a:t>후보키</a:t>
            </a:r>
            <a:r>
              <a:rPr lang="ko-KR" altLang="en-US" dirty="0"/>
              <a:t> 집합에 속해야 한다</a:t>
            </a:r>
            <a:r>
              <a:rPr lang="en-US" altLang="ko-KR" dirty="0"/>
              <a:t>.</a:t>
            </a:r>
            <a:endParaRPr lang="ko-KR" altLang="en-US" dirty="0"/>
          </a:p>
        </p:txBody>
      </p:sp>
    </p:spTree>
    <p:extLst>
      <p:ext uri="{BB962C8B-B14F-4D97-AF65-F5344CB8AC3E}">
        <p14:creationId xmlns:p14="http://schemas.microsoft.com/office/powerpoint/2010/main" val="10615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HTTPS</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992207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4234240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F1D084B7-9BC9-F278-EFD0-A2E505F7CD70}"/>
              </a:ext>
            </a:extLst>
          </p:cNvPr>
          <p:cNvSpPr>
            <a:spLocks noGrp="1"/>
          </p:cNvSpPr>
          <p:nvPr>
            <p:ph type="title"/>
          </p:nvPr>
        </p:nvSpPr>
        <p:spPr/>
        <p:txBody>
          <a:bodyPr/>
          <a:lstStyle/>
          <a:p>
            <a:r>
              <a:rPr lang="ko-KR" altLang="en-US" dirty="0" err="1"/>
              <a:t>메인화면</a:t>
            </a:r>
            <a:endParaRPr lang="ko-KR" altLang="en-US" dirty="0"/>
          </a:p>
        </p:txBody>
      </p:sp>
      <p:pic>
        <p:nvPicPr>
          <p:cNvPr id="8" name="그림 7">
            <a:extLst>
              <a:ext uri="{FF2B5EF4-FFF2-40B4-BE49-F238E27FC236}">
                <a16:creationId xmlns:a16="http://schemas.microsoft.com/office/drawing/2014/main" id="{CF20DA1F-80E3-27F3-23E2-7D01F520A7D9}"/>
              </a:ext>
            </a:extLst>
          </p:cNvPr>
          <p:cNvPicPr>
            <a:picLocks noChangeAspect="1"/>
          </p:cNvPicPr>
          <p:nvPr/>
        </p:nvPicPr>
        <p:blipFill>
          <a:blip r:embed="rId2"/>
          <a:stretch>
            <a:fillRect/>
          </a:stretch>
        </p:blipFill>
        <p:spPr>
          <a:xfrm>
            <a:off x="838200" y="1609057"/>
            <a:ext cx="8392064" cy="4314101"/>
          </a:xfrm>
          <a:prstGeom prst="rect">
            <a:avLst/>
          </a:prstGeom>
        </p:spPr>
      </p:pic>
      <p:sp>
        <p:nvSpPr>
          <p:cNvPr id="10" name="TextBox 9">
            <a:extLst>
              <a:ext uri="{FF2B5EF4-FFF2-40B4-BE49-F238E27FC236}">
                <a16:creationId xmlns:a16="http://schemas.microsoft.com/office/drawing/2014/main" id="{5BD618FF-2D40-3117-BD9A-0E26BE0847BD}"/>
              </a:ext>
            </a:extLst>
          </p:cNvPr>
          <p:cNvSpPr txBox="1"/>
          <p:nvPr/>
        </p:nvSpPr>
        <p:spPr>
          <a:xfrm>
            <a:off x="838200" y="6052231"/>
            <a:ext cx="6098874" cy="369332"/>
          </a:xfrm>
          <a:prstGeom prst="rect">
            <a:avLst/>
          </a:prstGeom>
          <a:noFill/>
        </p:spPr>
        <p:txBody>
          <a:bodyPr wrap="square">
            <a:spAutoFit/>
          </a:bodyPr>
          <a:lstStyle/>
          <a:p>
            <a:r>
              <a:rPr lang="ko-KR" altLang="en-US" dirty="0"/>
              <a:t>https://sonyunara.com/</a:t>
            </a:r>
          </a:p>
        </p:txBody>
      </p:sp>
    </p:spTree>
    <p:extLst>
      <p:ext uri="{BB962C8B-B14F-4D97-AF65-F5344CB8AC3E}">
        <p14:creationId xmlns:p14="http://schemas.microsoft.com/office/powerpoint/2010/main" val="154692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E996AE-8DEE-06EE-B891-6E75FB344B27}"/>
              </a:ext>
            </a:extLst>
          </p:cNvPr>
          <p:cNvSpPr>
            <a:spLocks noGrp="1"/>
          </p:cNvSpPr>
          <p:nvPr>
            <p:ph type="title"/>
          </p:nvPr>
        </p:nvSpPr>
        <p:spPr/>
        <p:txBody>
          <a:bodyPr/>
          <a:lstStyle/>
          <a:p>
            <a:r>
              <a:rPr lang="ko-KR" altLang="en-US" dirty="0"/>
              <a:t>상품리스트</a:t>
            </a:r>
          </a:p>
        </p:txBody>
      </p:sp>
      <p:pic>
        <p:nvPicPr>
          <p:cNvPr id="4" name="그림 3">
            <a:extLst>
              <a:ext uri="{FF2B5EF4-FFF2-40B4-BE49-F238E27FC236}">
                <a16:creationId xmlns:a16="http://schemas.microsoft.com/office/drawing/2014/main" id="{CC34461D-6CF6-E51E-6376-CC3231114CEB}"/>
              </a:ext>
            </a:extLst>
          </p:cNvPr>
          <p:cNvPicPr>
            <a:picLocks noChangeAspect="1"/>
          </p:cNvPicPr>
          <p:nvPr/>
        </p:nvPicPr>
        <p:blipFill>
          <a:blip r:embed="rId2"/>
          <a:stretch>
            <a:fillRect/>
          </a:stretch>
        </p:blipFill>
        <p:spPr>
          <a:xfrm>
            <a:off x="838200" y="1500996"/>
            <a:ext cx="8002506" cy="4511616"/>
          </a:xfrm>
          <a:prstGeom prst="rect">
            <a:avLst/>
          </a:prstGeom>
        </p:spPr>
      </p:pic>
    </p:spTree>
    <p:extLst>
      <p:ext uri="{BB962C8B-B14F-4D97-AF65-F5344CB8AC3E}">
        <p14:creationId xmlns:p14="http://schemas.microsoft.com/office/powerpoint/2010/main" val="834063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8C1770-A1AA-C905-681A-B0174BCBF346}"/>
              </a:ext>
            </a:extLst>
          </p:cNvPr>
          <p:cNvSpPr>
            <a:spLocks noGrp="1"/>
          </p:cNvSpPr>
          <p:nvPr>
            <p:ph type="title"/>
          </p:nvPr>
        </p:nvSpPr>
        <p:spPr/>
        <p:txBody>
          <a:bodyPr/>
          <a:lstStyle/>
          <a:p>
            <a:r>
              <a:rPr lang="ko-KR" altLang="en-US" dirty="0" err="1"/>
              <a:t>상품상세</a:t>
            </a:r>
            <a:endParaRPr lang="ko-KR" altLang="en-US" dirty="0"/>
          </a:p>
        </p:txBody>
      </p:sp>
      <p:pic>
        <p:nvPicPr>
          <p:cNvPr id="4" name="그림 3">
            <a:extLst>
              <a:ext uri="{FF2B5EF4-FFF2-40B4-BE49-F238E27FC236}">
                <a16:creationId xmlns:a16="http://schemas.microsoft.com/office/drawing/2014/main" id="{9324942A-67CB-4966-EFC1-82E8D4D4D3DF}"/>
              </a:ext>
            </a:extLst>
          </p:cNvPr>
          <p:cNvPicPr>
            <a:picLocks noChangeAspect="1"/>
          </p:cNvPicPr>
          <p:nvPr/>
        </p:nvPicPr>
        <p:blipFill>
          <a:blip r:embed="rId2"/>
          <a:stretch>
            <a:fillRect/>
          </a:stretch>
        </p:blipFill>
        <p:spPr>
          <a:xfrm>
            <a:off x="838200" y="1429200"/>
            <a:ext cx="7907548" cy="5259056"/>
          </a:xfrm>
          <a:prstGeom prst="rect">
            <a:avLst/>
          </a:prstGeom>
        </p:spPr>
      </p:pic>
    </p:spTree>
    <p:extLst>
      <p:ext uri="{BB962C8B-B14F-4D97-AF65-F5344CB8AC3E}">
        <p14:creationId xmlns:p14="http://schemas.microsoft.com/office/powerpoint/2010/main" val="40371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AE8DFB-6AFF-3D16-04CB-0B3F778EAE83}"/>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84980D11-84D5-0A9D-C7E3-09A312100603}"/>
              </a:ext>
            </a:extLst>
          </p:cNvPr>
          <p:cNvPicPr>
            <a:picLocks noChangeAspect="1"/>
          </p:cNvPicPr>
          <p:nvPr/>
        </p:nvPicPr>
        <p:blipFill>
          <a:blip r:embed="rId2"/>
          <a:stretch>
            <a:fillRect/>
          </a:stretch>
        </p:blipFill>
        <p:spPr>
          <a:xfrm>
            <a:off x="838200" y="1690688"/>
            <a:ext cx="8131834" cy="4520726"/>
          </a:xfrm>
          <a:prstGeom prst="rect">
            <a:avLst/>
          </a:prstGeom>
        </p:spPr>
      </p:pic>
    </p:spTree>
    <p:extLst>
      <p:ext uri="{BB962C8B-B14F-4D97-AF65-F5344CB8AC3E}">
        <p14:creationId xmlns:p14="http://schemas.microsoft.com/office/powerpoint/2010/main" val="3742037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BFA836-A2BB-820A-1F13-37F7286DB2EE}"/>
              </a:ext>
            </a:extLst>
          </p:cNvPr>
          <p:cNvSpPr>
            <a:spLocks noGrp="1"/>
          </p:cNvSpPr>
          <p:nvPr>
            <p:ph type="title"/>
          </p:nvPr>
        </p:nvSpPr>
        <p:spPr/>
        <p:txBody>
          <a:bodyPr/>
          <a:lstStyle/>
          <a:p>
            <a:r>
              <a:rPr lang="ko-KR" altLang="en-US" dirty="0"/>
              <a:t>게시판 리스트</a:t>
            </a:r>
          </a:p>
        </p:txBody>
      </p:sp>
      <p:pic>
        <p:nvPicPr>
          <p:cNvPr id="4" name="그림 3">
            <a:extLst>
              <a:ext uri="{FF2B5EF4-FFF2-40B4-BE49-F238E27FC236}">
                <a16:creationId xmlns:a16="http://schemas.microsoft.com/office/drawing/2014/main" id="{71565C96-FBDE-9A5F-A92E-91CDB0FD1A3B}"/>
              </a:ext>
            </a:extLst>
          </p:cNvPr>
          <p:cNvPicPr>
            <a:picLocks noChangeAspect="1"/>
          </p:cNvPicPr>
          <p:nvPr/>
        </p:nvPicPr>
        <p:blipFill>
          <a:blip r:embed="rId2"/>
          <a:stretch>
            <a:fillRect/>
          </a:stretch>
        </p:blipFill>
        <p:spPr>
          <a:xfrm>
            <a:off x="838200" y="1690688"/>
            <a:ext cx="6924138" cy="4709790"/>
          </a:xfrm>
          <a:prstGeom prst="rect">
            <a:avLst/>
          </a:prstGeom>
        </p:spPr>
      </p:pic>
    </p:spTree>
    <p:extLst>
      <p:ext uri="{BB962C8B-B14F-4D97-AF65-F5344CB8AC3E}">
        <p14:creationId xmlns:p14="http://schemas.microsoft.com/office/powerpoint/2010/main" val="549902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7B4D8-2F43-9728-978D-F8AFF4A964F2}"/>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49AF8DEC-3A50-36FA-B602-4156E101EBD8}"/>
              </a:ext>
            </a:extLst>
          </p:cNvPr>
          <p:cNvPicPr>
            <a:picLocks noChangeAspect="1"/>
          </p:cNvPicPr>
          <p:nvPr/>
        </p:nvPicPr>
        <p:blipFill>
          <a:blip r:embed="rId2"/>
          <a:stretch>
            <a:fillRect/>
          </a:stretch>
        </p:blipFill>
        <p:spPr>
          <a:xfrm>
            <a:off x="747572" y="1794294"/>
            <a:ext cx="3122862" cy="4528868"/>
          </a:xfrm>
          <a:prstGeom prst="rect">
            <a:avLst/>
          </a:prstGeom>
        </p:spPr>
      </p:pic>
    </p:spTree>
    <p:extLst>
      <p:ext uri="{BB962C8B-B14F-4D97-AF65-F5344CB8AC3E}">
        <p14:creationId xmlns:p14="http://schemas.microsoft.com/office/powerpoint/2010/main" val="2296300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100F25-E8B2-99AC-A6B3-6CBA1F07A953}"/>
              </a:ext>
            </a:extLst>
          </p:cNvPr>
          <p:cNvPicPr>
            <a:picLocks noChangeAspect="1"/>
          </p:cNvPicPr>
          <p:nvPr/>
        </p:nvPicPr>
        <p:blipFill>
          <a:blip r:embed="rId2"/>
          <a:stretch>
            <a:fillRect/>
          </a:stretch>
        </p:blipFill>
        <p:spPr>
          <a:xfrm>
            <a:off x="838200" y="1829588"/>
            <a:ext cx="8545902" cy="4268500"/>
          </a:xfrm>
          <a:prstGeom prst="rect">
            <a:avLst/>
          </a:prstGeom>
        </p:spPr>
      </p:pic>
      <p:sp>
        <p:nvSpPr>
          <p:cNvPr id="2" name="제목 1">
            <a:extLst>
              <a:ext uri="{FF2B5EF4-FFF2-40B4-BE49-F238E27FC236}">
                <a16:creationId xmlns:a16="http://schemas.microsoft.com/office/drawing/2014/main" id="{FB336521-3559-25F8-1294-CC01E2DE0C26}"/>
              </a:ext>
            </a:extLst>
          </p:cNvPr>
          <p:cNvSpPr>
            <a:spLocks noGrp="1"/>
          </p:cNvSpPr>
          <p:nvPr>
            <p:ph type="title"/>
          </p:nvPr>
        </p:nvSpPr>
        <p:spPr/>
        <p:txBody>
          <a:bodyPr/>
          <a:lstStyle/>
          <a:p>
            <a:r>
              <a:rPr lang="ko-KR" altLang="en-US" dirty="0" err="1"/>
              <a:t>메인화면</a:t>
            </a:r>
            <a:endParaRPr lang="ko-KR" altLang="en-US" dirty="0"/>
          </a:p>
        </p:txBody>
      </p:sp>
      <p:sp>
        <p:nvSpPr>
          <p:cNvPr id="4" name="TextBox 3">
            <a:extLst>
              <a:ext uri="{FF2B5EF4-FFF2-40B4-BE49-F238E27FC236}">
                <a16:creationId xmlns:a16="http://schemas.microsoft.com/office/drawing/2014/main" id="{74544B8C-EAC6-2DD4-A17E-3CD6899451D6}"/>
              </a:ext>
            </a:extLst>
          </p:cNvPr>
          <p:cNvSpPr txBox="1"/>
          <p:nvPr/>
        </p:nvSpPr>
        <p:spPr>
          <a:xfrm>
            <a:off x="838200" y="6236988"/>
            <a:ext cx="6098874" cy="369332"/>
          </a:xfrm>
          <a:prstGeom prst="rect">
            <a:avLst/>
          </a:prstGeom>
          <a:noFill/>
        </p:spPr>
        <p:txBody>
          <a:bodyPr wrap="square">
            <a:spAutoFit/>
          </a:bodyPr>
          <a:lstStyle/>
          <a:p>
            <a:r>
              <a:rPr lang="ko-KR" altLang="en-US" dirty="0"/>
              <a:t>https://attrangs.co.kr/</a:t>
            </a:r>
          </a:p>
        </p:txBody>
      </p:sp>
    </p:spTree>
    <p:extLst>
      <p:ext uri="{BB962C8B-B14F-4D97-AF65-F5344CB8AC3E}">
        <p14:creationId xmlns:p14="http://schemas.microsoft.com/office/powerpoint/2010/main" val="681583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1FA5E-9701-52D6-6366-444A88439A47}"/>
              </a:ext>
            </a:extLst>
          </p:cNvPr>
          <p:cNvSpPr>
            <a:spLocks noGrp="1"/>
          </p:cNvSpPr>
          <p:nvPr>
            <p:ph type="title"/>
          </p:nvPr>
        </p:nvSpPr>
        <p:spPr/>
        <p:txBody>
          <a:bodyPr/>
          <a:lstStyle/>
          <a:p>
            <a:r>
              <a:rPr lang="ko-KR" altLang="en-US" dirty="0"/>
              <a:t>리스트 화면</a:t>
            </a:r>
          </a:p>
        </p:txBody>
      </p:sp>
      <p:pic>
        <p:nvPicPr>
          <p:cNvPr id="4" name="그림 3">
            <a:extLst>
              <a:ext uri="{FF2B5EF4-FFF2-40B4-BE49-F238E27FC236}">
                <a16:creationId xmlns:a16="http://schemas.microsoft.com/office/drawing/2014/main" id="{8DCAAB93-8E87-D362-6BDA-ED2262E9B41A}"/>
              </a:ext>
            </a:extLst>
          </p:cNvPr>
          <p:cNvPicPr>
            <a:picLocks noChangeAspect="1"/>
          </p:cNvPicPr>
          <p:nvPr/>
        </p:nvPicPr>
        <p:blipFill>
          <a:blip r:embed="rId2"/>
          <a:stretch>
            <a:fillRect/>
          </a:stretch>
        </p:blipFill>
        <p:spPr>
          <a:xfrm>
            <a:off x="838200" y="1782058"/>
            <a:ext cx="8338868" cy="4173778"/>
          </a:xfrm>
          <a:prstGeom prst="rect">
            <a:avLst/>
          </a:prstGeom>
        </p:spPr>
      </p:pic>
    </p:spTree>
    <p:extLst>
      <p:ext uri="{BB962C8B-B14F-4D97-AF65-F5344CB8AC3E}">
        <p14:creationId xmlns:p14="http://schemas.microsoft.com/office/powerpoint/2010/main" val="4043867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6CC45-D98D-B9DE-086B-07CECDD9AF43}"/>
              </a:ext>
            </a:extLst>
          </p:cNvPr>
          <p:cNvSpPr>
            <a:spLocks noGrp="1"/>
          </p:cNvSpPr>
          <p:nvPr>
            <p:ph type="title"/>
          </p:nvPr>
        </p:nvSpPr>
        <p:spPr/>
        <p:txBody>
          <a:bodyPr/>
          <a:lstStyle/>
          <a:p>
            <a:r>
              <a:rPr lang="ko-KR" altLang="en-US" dirty="0"/>
              <a:t>상세화면</a:t>
            </a:r>
          </a:p>
        </p:txBody>
      </p:sp>
      <p:pic>
        <p:nvPicPr>
          <p:cNvPr id="4" name="그림 3">
            <a:extLst>
              <a:ext uri="{FF2B5EF4-FFF2-40B4-BE49-F238E27FC236}">
                <a16:creationId xmlns:a16="http://schemas.microsoft.com/office/drawing/2014/main" id="{EAEABAC0-4900-7061-8104-CE7449185FFF}"/>
              </a:ext>
            </a:extLst>
          </p:cNvPr>
          <p:cNvPicPr>
            <a:picLocks noChangeAspect="1"/>
          </p:cNvPicPr>
          <p:nvPr/>
        </p:nvPicPr>
        <p:blipFill>
          <a:blip r:embed="rId2"/>
          <a:stretch>
            <a:fillRect/>
          </a:stretch>
        </p:blipFill>
        <p:spPr>
          <a:xfrm>
            <a:off x="838200" y="1889955"/>
            <a:ext cx="8476890" cy="4234030"/>
          </a:xfrm>
          <a:prstGeom prst="rect">
            <a:avLst/>
          </a:prstGeom>
        </p:spPr>
      </p:pic>
    </p:spTree>
    <p:extLst>
      <p:ext uri="{BB962C8B-B14F-4D97-AF65-F5344CB8AC3E}">
        <p14:creationId xmlns:p14="http://schemas.microsoft.com/office/powerpoint/2010/main" val="250890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fontScale="90000"/>
          </a:bodyPr>
          <a:lstStyle/>
          <a:p>
            <a:r>
              <a:rPr lang="en-US" altLang="ko-KR" sz="8000" dirty="0"/>
              <a:t>WEB</a:t>
            </a:r>
            <a:br>
              <a:rPr lang="en-US" altLang="ko-KR" sz="8000" dirty="0"/>
            </a:br>
            <a:r>
              <a:rPr lang="en-US" altLang="ko-KR" sz="8000" dirty="0"/>
              <a:t>APPLICATION SERVER</a:t>
            </a:r>
            <a:endParaRPr lang="ko-KR" altLang="en-US" sz="80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70940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872E9D-45C1-5F3E-D52C-45FECE97BA84}"/>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41379640-8C61-9B76-D586-D04B639D241F}"/>
              </a:ext>
            </a:extLst>
          </p:cNvPr>
          <p:cNvPicPr>
            <a:picLocks noChangeAspect="1"/>
          </p:cNvPicPr>
          <p:nvPr/>
        </p:nvPicPr>
        <p:blipFill>
          <a:blip r:embed="rId2"/>
          <a:stretch>
            <a:fillRect/>
          </a:stretch>
        </p:blipFill>
        <p:spPr>
          <a:xfrm>
            <a:off x="838200" y="2008517"/>
            <a:ext cx="8304362" cy="4152182"/>
          </a:xfrm>
          <a:prstGeom prst="rect">
            <a:avLst/>
          </a:prstGeom>
        </p:spPr>
      </p:pic>
    </p:spTree>
    <p:extLst>
      <p:ext uri="{BB962C8B-B14F-4D97-AF65-F5344CB8AC3E}">
        <p14:creationId xmlns:p14="http://schemas.microsoft.com/office/powerpoint/2010/main" val="259869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6DBE8A-B82B-5BED-5870-005618614C34}"/>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A436E2C9-CC90-5D69-5987-E7FD8AFA837F}"/>
              </a:ext>
            </a:extLst>
          </p:cNvPr>
          <p:cNvPicPr>
            <a:picLocks noChangeAspect="1"/>
          </p:cNvPicPr>
          <p:nvPr/>
        </p:nvPicPr>
        <p:blipFill>
          <a:blip r:embed="rId2"/>
          <a:stretch>
            <a:fillRect/>
          </a:stretch>
        </p:blipFill>
        <p:spPr>
          <a:xfrm>
            <a:off x="838200" y="1993418"/>
            <a:ext cx="8269856" cy="4130620"/>
          </a:xfrm>
          <a:prstGeom prst="rect">
            <a:avLst/>
          </a:prstGeom>
        </p:spPr>
      </p:pic>
    </p:spTree>
    <p:extLst>
      <p:ext uri="{BB962C8B-B14F-4D97-AF65-F5344CB8AC3E}">
        <p14:creationId xmlns:p14="http://schemas.microsoft.com/office/powerpoint/2010/main" val="2234593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3678E88-12B4-7A73-1F16-13AEFAC0A68A}"/>
              </a:ext>
            </a:extLst>
          </p:cNvPr>
          <p:cNvSpPr/>
          <p:nvPr/>
        </p:nvSpPr>
        <p:spPr>
          <a:xfrm>
            <a:off x="948906" y="1544128"/>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4" name="직사각형 3">
            <a:extLst>
              <a:ext uri="{FF2B5EF4-FFF2-40B4-BE49-F238E27FC236}">
                <a16:creationId xmlns:a16="http://schemas.microsoft.com/office/drawing/2014/main" id="{3FF4BF24-192B-379B-D449-3D8DE243F75B}"/>
              </a:ext>
            </a:extLst>
          </p:cNvPr>
          <p:cNvSpPr/>
          <p:nvPr/>
        </p:nvSpPr>
        <p:spPr>
          <a:xfrm>
            <a:off x="948906" y="2665561"/>
            <a:ext cx="6271403" cy="270869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dirty="0"/>
              <a:t>CONTENTS</a:t>
            </a:r>
            <a:endParaRPr lang="ko-KR" altLang="en-US" dirty="0"/>
          </a:p>
        </p:txBody>
      </p:sp>
      <p:sp>
        <p:nvSpPr>
          <p:cNvPr id="5" name="직사각형 4">
            <a:extLst>
              <a:ext uri="{FF2B5EF4-FFF2-40B4-BE49-F238E27FC236}">
                <a16:creationId xmlns:a16="http://schemas.microsoft.com/office/drawing/2014/main" id="{A714F738-1091-0109-00DD-B6AEF46C5660}"/>
              </a:ext>
            </a:extLst>
          </p:cNvPr>
          <p:cNvSpPr/>
          <p:nvPr/>
        </p:nvSpPr>
        <p:spPr>
          <a:xfrm>
            <a:off x="948906" y="5667553"/>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FOOTER</a:t>
            </a:r>
            <a:endParaRPr lang="ko-KR" altLang="en-US" dirty="0"/>
          </a:p>
        </p:txBody>
      </p:sp>
      <p:sp>
        <p:nvSpPr>
          <p:cNvPr id="8" name="제목 7">
            <a:extLst>
              <a:ext uri="{FF2B5EF4-FFF2-40B4-BE49-F238E27FC236}">
                <a16:creationId xmlns:a16="http://schemas.microsoft.com/office/drawing/2014/main" id="{17ADE2DE-B9A9-7FE1-F0A0-02EDD0592A88}"/>
              </a:ext>
            </a:extLst>
          </p:cNvPr>
          <p:cNvSpPr>
            <a:spLocks noGrp="1"/>
          </p:cNvSpPr>
          <p:nvPr>
            <p:ph type="title"/>
          </p:nvPr>
        </p:nvSpPr>
        <p:spPr/>
        <p:txBody>
          <a:bodyPr/>
          <a:lstStyle/>
          <a:p>
            <a:r>
              <a:rPr lang="en-US" altLang="ko-KR" dirty="0"/>
              <a:t>LAYOUT</a:t>
            </a:r>
            <a:endParaRPr lang="ko-KR" altLang="en-US" dirty="0"/>
          </a:p>
        </p:txBody>
      </p:sp>
    </p:spTree>
    <p:extLst>
      <p:ext uri="{BB962C8B-B14F-4D97-AF65-F5344CB8AC3E}">
        <p14:creationId xmlns:p14="http://schemas.microsoft.com/office/powerpoint/2010/main" val="4267362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HEADER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en-US" altLang="ko-KR" dirty="0"/>
              <a:t>LOGO</a:t>
            </a:r>
          </a:p>
          <a:p>
            <a:r>
              <a:rPr lang="en-US" altLang="ko-KR" dirty="0"/>
              <a:t>CATEGORY</a:t>
            </a:r>
          </a:p>
          <a:p>
            <a:r>
              <a:rPr lang="en-US" altLang="ko-KR" dirty="0"/>
              <a:t>LOGIN</a:t>
            </a:r>
            <a:r>
              <a:rPr lang="ko-KR" altLang="en-US" dirty="0"/>
              <a:t> </a:t>
            </a:r>
            <a:r>
              <a:rPr lang="en-US" altLang="ko-KR" dirty="0"/>
              <a:t>/</a:t>
            </a:r>
            <a:r>
              <a:rPr lang="ko-KR" altLang="en-US" dirty="0"/>
              <a:t> </a:t>
            </a:r>
            <a:r>
              <a:rPr lang="en-US" altLang="ko-KR" dirty="0"/>
              <a:t>LOGOUT</a:t>
            </a:r>
          </a:p>
          <a:p>
            <a:r>
              <a:rPr lang="en-US" altLang="ko-KR" dirty="0"/>
              <a:t>CART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1" y="4432615"/>
            <a:ext cx="1121434"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LOGO</a:t>
            </a:r>
            <a:endParaRPr lang="ko-KR" altLang="en-US" dirty="0"/>
          </a:p>
        </p:txBody>
      </p:sp>
      <p:sp>
        <p:nvSpPr>
          <p:cNvPr id="5" name="직사각형 4">
            <a:extLst>
              <a:ext uri="{FF2B5EF4-FFF2-40B4-BE49-F238E27FC236}">
                <a16:creationId xmlns:a16="http://schemas.microsoft.com/office/drawing/2014/main" id="{6635643F-340B-FA92-2456-0F074B844815}"/>
              </a:ext>
            </a:extLst>
          </p:cNvPr>
          <p:cNvSpPr/>
          <p:nvPr/>
        </p:nvSpPr>
        <p:spPr>
          <a:xfrm>
            <a:off x="1710906" y="4432614"/>
            <a:ext cx="504717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CATEGORY</a:t>
            </a:r>
            <a:endParaRPr lang="ko-KR" altLang="en-US" dirty="0"/>
          </a:p>
        </p:txBody>
      </p:sp>
      <p:sp>
        <p:nvSpPr>
          <p:cNvPr id="6" name="직사각형 5">
            <a:extLst>
              <a:ext uri="{FF2B5EF4-FFF2-40B4-BE49-F238E27FC236}">
                <a16:creationId xmlns:a16="http://schemas.microsoft.com/office/drawing/2014/main" id="{E4D7EAC8-72C0-7FA7-9E81-5EF436897F92}"/>
              </a:ext>
            </a:extLst>
          </p:cNvPr>
          <p:cNvSpPr/>
          <p:nvPr/>
        </p:nvSpPr>
        <p:spPr>
          <a:xfrm>
            <a:off x="6947139"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LOGIN</a:t>
            </a:r>
            <a:endParaRPr lang="ko-KR" altLang="en-US" dirty="0"/>
          </a:p>
        </p:txBody>
      </p:sp>
      <p:sp>
        <p:nvSpPr>
          <p:cNvPr id="7" name="직사각형 6">
            <a:extLst>
              <a:ext uri="{FF2B5EF4-FFF2-40B4-BE49-F238E27FC236}">
                <a16:creationId xmlns:a16="http://schemas.microsoft.com/office/drawing/2014/main" id="{80D7FAB7-A809-23CE-7038-C9D6789BF02A}"/>
              </a:ext>
            </a:extLst>
          </p:cNvPr>
          <p:cNvSpPr/>
          <p:nvPr/>
        </p:nvSpPr>
        <p:spPr>
          <a:xfrm>
            <a:off x="8070370"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CART</a:t>
            </a:r>
            <a:endParaRPr lang="ko-KR" altLang="en-US" dirty="0"/>
          </a:p>
        </p:txBody>
      </p:sp>
    </p:spTree>
    <p:extLst>
      <p:ext uri="{BB962C8B-B14F-4D97-AF65-F5344CB8AC3E}">
        <p14:creationId xmlns:p14="http://schemas.microsoft.com/office/powerpoint/2010/main" val="21291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FOOTER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ko-KR" altLang="en-US" dirty="0"/>
              <a:t>개인정보처리방침</a:t>
            </a:r>
            <a:endParaRPr lang="en-US" altLang="ko-KR" dirty="0"/>
          </a:p>
          <a:p>
            <a:r>
              <a:rPr lang="en-US" altLang="ko-KR" dirty="0"/>
              <a:t>COPYRIGHT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0" y="4432615"/>
            <a:ext cx="6357667"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개인정보처리방침</a:t>
            </a:r>
          </a:p>
        </p:txBody>
      </p:sp>
      <p:sp>
        <p:nvSpPr>
          <p:cNvPr id="7" name="직사각형 6">
            <a:extLst>
              <a:ext uri="{FF2B5EF4-FFF2-40B4-BE49-F238E27FC236}">
                <a16:creationId xmlns:a16="http://schemas.microsoft.com/office/drawing/2014/main" id="{80D7FAB7-A809-23CE-7038-C9D6789BF02A}"/>
              </a:ext>
            </a:extLst>
          </p:cNvPr>
          <p:cNvSpPr/>
          <p:nvPr/>
        </p:nvSpPr>
        <p:spPr>
          <a:xfrm>
            <a:off x="6947137" y="4432613"/>
            <a:ext cx="205740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COPYRIGHT</a:t>
            </a:r>
            <a:endParaRPr lang="ko-KR" altLang="en-US" dirty="0"/>
          </a:p>
        </p:txBody>
      </p:sp>
    </p:spTree>
    <p:extLst>
      <p:ext uri="{BB962C8B-B14F-4D97-AF65-F5344CB8AC3E}">
        <p14:creationId xmlns:p14="http://schemas.microsoft.com/office/powerpoint/2010/main" val="1362372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223314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272604-AF53-F0BF-60CD-4FDE7E310ED1}"/>
              </a:ext>
            </a:extLst>
          </p:cNvPr>
          <p:cNvSpPr>
            <a:spLocks noGrp="1"/>
          </p:cNvSpPr>
          <p:nvPr>
            <p:ph type="title"/>
          </p:nvPr>
        </p:nvSpPr>
        <p:spPr/>
        <p:txBody>
          <a:bodyPr/>
          <a:lstStyle/>
          <a:p>
            <a:r>
              <a:rPr lang="ko-KR" altLang="en-US" dirty="0" err="1"/>
              <a:t>메인화면</a:t>
            </a:r>
            <a:endParaRPr lang="ko-KR" altLang="en-US" dirty="0"/>
          </a:p>
        </p:txBody>
      </p:sp>
      <p:sp>
        <p:nvSpPr>
          <p:cNvPr id="3" name="내용 개체 틀 2">
            <a:extLst>
              <a:ext uri="{FF2B5EF4-FFF2-40B4-BE49-F238E27FC236}">
                <a16:creationId xmlns:a16="http://schemas.microsoft.com/office/drawing/2014/main" id="{DF8D5D75-668E-1698-2193-846940910DB6}"/>
              </a:ext>
            </a:extLst>
          </p:cNvPr>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327270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상품 리스트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236706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장바구니</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149221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리스트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25319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09AD7A-B915-F826-DEB5-E0C3ECDFB1EF}"/>
              </a:ext>
            </a:extLst>
          </p:cNvPr>
          <p:cNvSpPr>
            <a:spLocks noGrp="1"/>
          </p:cNvSpPr>
          <p:nvPr>
            <p:ph type="title"/>
          </p:nvPr>
        </p:nvSpPr>
        <p:spPr/>
        <p:txBody>
          <a:bodyPr/>
          <a:lstStyle/>
          <a:p>
            <a:r>
              <a:rPr lang="en-US" altLang="ko-KR" dirty="0"/>
              <a:t>WEB Application server</a:t>
            </a:r>
            <a:endParaRPr lang="ko-KR" altLang="en-US" dirty="0"/>
          </a:p>
        </p:txBody>
      </p:sp>
      <p:pic>
        <p:nvPicPr>
          <p:cNvPr id="6" name="그림 5">
            <a:extLst>
              <a:ext uri="{FF2B5EF4-FFF2-40B4-BE49-F238E27FC236}">
                <a16:creationId xmlns:a16="http://schemas.microsoft.com/office/drawing/2014/main" id="{E5B80B55-3E2A-5F08-B22F-A6E2115B3FB9}"/>
              </a:ext>
            </a:extLst>
          </p:cNvPr>
          <p:cNvPicPr>
            <a:picLocks noChangeAspect="1"/>
          </p:cNvPicPr>
          <p:nvPr/>
        </p:nvPicPr>
        <p:blipFill>
          <a:blip r:embed="rId2"/>
          <a:stretch>
            <a:fillRect/>
          </a:stretch>
        </p:blipFill>
        <p:spPr>
          <a:xfrm>
            <a:off x="838200" y="1483179"/>
            <a:ext cx="2875192" cy="958397"/>
          </a:xfrm>
          <a:prstGeom prst="rect">
            <a:avLst/>
          </a:prstGeom>
        </p:spPr>
      </p:pic>
      <p:pic>
        <p:nvPicPr>
          <p:cNvPr id="8" name="그림 7">
            <a:extLst>
              <a:ext uri="{FF2B5EF4-FFF2-40B4-BE49-F238E27FC236}">
                <a16:creationId xmlns:a16="http://schemas.microsoft.com/office/drawing/2014/main" id="{8DD40CDA-2AC2-21D4-0999-1B5D636C2E10}"/>
              </a:ext>
            </a:extLst>
          </p:cNvPr>
          <p:cNvPicPr>
            <a:picLocks noChangeAspect="1"/>
          </p:cNvPicPr>
          <p:nvPr/>
        </p:nvPicPr>
        <p:blipFill>
          <a:blip r:embed="rId3"/>
          <a:stretch>
            <a:fillRect/>
          </a:stretch>
        </p:blipFill>
        <p:spPr>
          <a:xfrm>
            <a:off x="911695" y="2553419"/>
            <a:ext cx="2801697" cy="1512916"/>
          </a:xfrm>
          <a:prstGeom prst="rect">
            <a:avLst/>
          </a:prstGeom>
        </p:spPr>
      </p:pic>
      <p:pic>
        <p:nvPicPr>
          <p:cNvPr id="10" name="그림 9">
            <a:extLst>
              <a:ext uri="{FF2B5EF4-FFF2-40B4-BE49-F238E27FC236}">
                <a16:creationId xmlns:a16="http://schemas.microsoft.com/office/drawing/2014/main" id="{202DC12F-9227-7BEA-DE5F-015907068412}"/>
              </a:ext>
            </a:extLst>
          </p:cNvPr>
          <p:cNvPicPr>
            <a:picLocks noChangeAspect="1"/>
          </p:cNvPicPr>
          <p:nvPr/>
        </p:nvPicPr>
        <p:blipFill>
          <a:blip r:embed="rId4"/>
          <a:stretch>
            <a:fillRect/>
          </a:stretch>
        </p:blipFill>
        <p:spPr>
          <a:xfrm>
            <a:off x="911696" y="4304581"/>
            <a:ext cx="2807944" cy="1463674"/>
          </a:xfrm>
          <a:prstGeom prst="rect">
            <a:avLst/>
          </a:prstGeom>
        </p:spPr>
      </p:pic>
      <p:pic>
        <p:nvPicPr>
          <p:cNvPr id="12" name="그림 11">
            <a:extLst>
              <a:ext uri="{FF2B5EF4-FFF2-40B4-BE49-F238E27FC236}">
                <a16:creationId xmlns:a16="http://schemas.microsoft.com/office/drawing/2014/main" id="{DA154EE9-9D36-DBF7-63CC-B546D89E2748}"/>
              </a:ext>
            </a:extLst>
          </p:cNvPr>
          <p:cNvPicPr>
            <a:picLocks noChangeAspect="1"/>
          </p:cNvPicPr>
          <p:nvPr/>
        </p:nvPicPr>
        <p:blipFill>
          <a:blip r:embed="rId5"/>
          <a:stretch>
            <a:fillRect/>
          </a:stretch>
        </p:blipFill>
        <p:spPr>
          <a:xfrm>
            <a:off x="911695" y="5942858"/>
            <a:ext cx="2801697" cy="827620"/>
          </a:xfrm>
          <a:prstGeom prst="rect">
            <a:avLst/>
          </a:prstGeom>
        </p:spPr>
      </p:pic>
      <p:pic>
        <p:nvPicPr>
          <p:cNvPr id="14" name="그림 13">
            <a:extLst>
              <a:ext uri="{FF2B5EF4-FFF2-40B4-BE49-F238E27FC236}">
                <a16:creationId xmlns:a16="http://schemas.microsoft.com/office/drawing/2014/main" id="{B9AD4939-E5CC-4DAC-A6BD-15D4CA70BCF5}"/>
              </a:ext>
            </a:extLst>
          </p:cNvPr>
          <p:cNvPicPr>
            <a:picLocks noChangeAspect="1"/>
          </p:cNvPicPr>
          <p:nvPr/>
        </p:nvPicPr>
        <p:blipFill>
          <a:blip r:embed="rId6"/>
          <a:stretch>
            <a:fillRect/>
          </a:stretch>
        </p:blipFill>
        <p:spPr>
          <a:xfrm>
            <a:off x="4516557" y="1483179"/>
            <a:ext cx="2801697" cy="1106553"/>
          </a:xfrm>
          <a:prstGeom prst="rect">
            <a:avLst/>
          </a:prstGeom>
        </p:spPr>
      </p:pic>
      <p:pic>
        <p:nvPicPr>
          <p:cNvPr id="16" name="그림 15">
            <a:extLst>
              <a:ext uri="{FF2B5EF4-FFF2-40B4-BE49-F238E27FC236}">
                <a16:creationId xmlns:a16="http://schemas.microsoft.com/office/drawing/2014/main" id="{44BBC438-EE65-1ACB-44E0-8C3303B20B8C}"/>
              </a:ext>
            </a:extLst>
          </p:cNvPr>
          <p:cNvPicPr>
            <a:picLocks noChangeAspect="1"/>
          </p:cNvPicPr>
          <p:nvPr/>
        </p:nvPicPr>
        <p:blipFill>
          <a:blip r:embed="rId7"/>
          <a:stretch>
            <a:fillRect/>
          </a:stretch>
        </p:blipFill>
        <p:spPr>
          <a:xfrm>
            <a:off x="4516557" y="2808742"/>
            <a:ext cx="2801697" cy="933899"/>
          </a:xfrm>
          <a:prstGeom prst="rect">
            <a:avLst/>
          </a:prstGeom>
        </p:spPr>
      </p:pic>
      <p:pic>
        <p:nvPicPr>
          <p:cNvPr id="18" name="그림 17">
            <a:extLst>
              <a:ext uri="{FF2B5EF4-FFF2-40B4-BE49-F238E27FC236}">
                <a16:creationId xmlns:a16="http://schemas.microsoft.com/office/drawing/2014/main" id="{3CD352E3-E580-46A3-32B6-B7958E81BF18}"/>
              </a:ext>
            </a:extLst>
          </p:cNvPr>
          <p:cNvPicPr>
            <a:picLocks noChangeAspect="1"/>
          </p:cNvPicPr>
          <p:nvPr/>
        </p:nvPicPr>
        <p:blipFill>
          <a:blip r:embed="rId8"/>
          <a:stretch>
            <a:fillRect/>
          </a:stretch>
        </p:blipFill>
        <p:spPr>
          <a:xfrm>
            <a:off x="4516557" y="3946934"/>
            <a:ext cx="2801697" cy="1444875"/>
          </a:xfrm>
          <a:prstGeom prst="rect">
            <a:avLst/>
          </a:prstGeom>
        </p:spPr>
      </p:pic>
    </p:spTree>
    <p:extLst>
      <p:ext uri="{BB962C8B-B14F-4D97-AF65-F5344CB8AC3E}">
        <p14:creationId xmlns:p14="http://schemas.microsoft.com/office/powerpoint/2010/main" val="1367498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상세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38009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a:t>회원가입</a:t>
            </a:r>
            <a:endParaRPr lang="ko-KR" altLang="en-US" dirty="0"/>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784641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60E0A-906A-5350-1298-3499D8D4202B}"/>
              </a:ext>
            </a:extLst>
          </p:cNvPr>
          <p:cNvSpPr>
            <a:spLocks noGrp="1"/>
          </p:cNvSpPr>
          <p:nvPr>
            <p:ph type="title"/>
          </p:nvPr>
        </p:nvSpPr>
        <p:spPr/>
        <p:txBody>
          <a:bodyPr/>
          <a:lstStyle/>
          <a:p>
            <a:r>
              <a:rPr lang="en-US" altLang="ko-KR" dirty="0"/>
              <a:t>SSL</a:t>
            </a:r>
            <a:endParaRPr lang="ko-KR" altLang="en-US" dirty="0"/>
          </a:p>
        </p:txBody>
      </p:sp>
      <p:sp>
        <p:nvSpPr>
          <p:cNvPr id="3" name="내용 개체 틀 2">
            <a:extLst>
              <a:ext uri="{FF2B5EF4-FFF2-40B4-BE49-F238E27FC236}">
                <a16:creationId xmlns:a16="http://schemas.microsoft.com/office/drawing/2014/main" id="{2C5FE656-E11D-5121-2C03-7A833532D370}"/>
              </a:ext>
            </a:extLst>
          </p:cNvPr>
          <p:cNvSpPr>
            <a:spLocks noGrp="1"/>
          </p:cNvSpPr>
          <p:nvPr>
            <p:ph idx="1"/>
          </p:nvPr>
        </p:nvSpPr>
        <p:spPr/>
        <p:txBody>
          <a:bodyPr/>
          <a:lstStyle/>
          <a:p>
            <a:r>
              <a:rPr lang="en-US" altLang="ko-KR" dirty="0"/>
              <a:t>SECURE SOCKET LAYER</a:t>
            </a:r>
            <a:endParaRPr lang="ko-KR" altLang="en-US" dirty="0"/>
          </a:p>
        </p:txBody>
      </p:sp>
    </p:spTree>
    <p:extLst>
      <p:ext uri="{BB962C8B-B14F-4D97-AF65-F5344CB8AC3E}">
        <p14:creationId xmlns:p14="http://schemas.microsoft.com/office/powerpoint/2010/main" val="221193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Autofit/>
          </a:bodyPr>
          <a:lstStyle/>
          <a:p>
            <a:r>
              <a:rPr lang="en-US" altLang="ko-KR" sz="10300" dirty="0"/>
              <a:t>WEB SERVER</a:t>
            </a:r>
            <a:endParaRPr lang="ko-KR" altLang="en-US" sz="103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9479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CA8C4D4-5B1E-54EB-E4A5-834F058C2BC2}"/>
              </a:ext>
            </a:extLst>
          </p:cNvPr>
          <p:cNvSpPr>
            <a:spLocks noGrp="1"/>
          </p:cNvSpPr>
          <p:nvPr>
            <p:ph type="title"/>
          </p:nvPr>
        </p:nvSpPr>
        <p:spPr/>
        <p:txBody>
          <a:bodyPr/>
          <a:lstStyle/>
          <a:p>
            <a:r>
              <a:rPr lang="en-US" altLang="ko-KR" dirty="0"/>
              <a:t>WEB SERVER</a:t>
            </a:r>
            <a:endParaRPr lang="ko-KR" altLang="en-US" dirty="0"/>
          </a:p>
        </p:txBody>
      </p:sp>
      <p:pic>
        <p:nvPicPr>
          <p:cNvPr id="10" name="그림 9">
            <a:extLst>
              <a:ext uri="{FF2B5EF4-FFF2-40B4-BE49-F238E27FC236}">
                <a16:creationId xmlns:a16="http://schemas.microsoft.com/office/drawing/2014/main" id="{75DDD6B2-C51C-9855-70A6-52F9796228D8}"/>
              </a:ext>
            </a:extLst>
          </p:cNvPr>
          <p:cNvPicPr>
            <a:picLocks noChangeAspect="1"/>
          </p:cNvPicPr>
          <p:nvPr/>
        </p:nvPicPr>
        <p:blipFill>
          <a:blip r:embed="rId2"/>
          <a:stretch>
            <a:fillRect/>
          </a:stretch>
        </p:blipFill>
        <p:spPr>
          <a:xfrm>
            <a:off x="838200" y="1755295"/>
            <a:ext cx="3017808" cy="1508905"/>
          </a:xfrm>
          <a:prstGeom prst="rect">
            <a:avLst/>
          </a:prstGeom>
        </p:spPr>
      </p:pic>
      <p:pic>
        <p:nvPicPr>
          <p:cNvPr id="12" name="그림 11">
            <a:extLst>
              <a:ext uri="{FF2B5EF4-FFF2-40B4-BE49-F238E27FC236}">
                <a16:creationId xmlns:a16="http://schemas.microsoft.com/office/drawing/2014/main" id="{F3B1F7A2-AB30-154A-352E-823425280223}"/>
              </a:ext>
            </a:extLst>
          </p:cNvPr>
          <p:cNvPicPr>
            <a:picLocks noChangeAspect="1"/>
          </p:cNvPicPr>
          <p:nvPr/>
        </p:nvPicPr>
        <p:blipFill>
          <a:blip r:embed="rId3"/>
          <a:stretch>
            <a:fillRect/>
          </a:stretch>
        </p:blipFill>
        <p:spPr>
          <a:xfrm>
            <a:off x="838200" y="3593801"/>
            <a:ext cx="2670594" cy="1780396"/>
          </a:xfrm>
          <a:prstGeom prst="rect">
            <a:avLst/>
          </a:prstGeom>
        </p:spPr>
      </p:pic>
    </p:spTree>
    <p:extLst>
      <p:ext uri="{BB962C8B-B14F-4D97-AF65-F5344CB8AC3E}">
        <p14:creationId xmlns:p14="http://schemas.microsoft.com/office/powerpoint/2010/main" val="3954335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59DF6-8087-994C-CF13-EA6B78DE03BC}"/>
              </a:ext>
            </a:extLst>
          </p:cNvPr>
          <p:cNvSpPr>
            <a:spLocks noGrp="1"/>
          </p:cNvSpPr>
          <p:nvPr>
            <p:ph type="ctrTitle"/>
          </p:nvPr>
        </p:nvSpPr>
        <p:spPr/>
        <p:txBody>
          <a:bodyPr/>
          <a:lstStyle/>
          <a:p>
            <a:r>
              <a:rPr lang="ko-KR" altLang="en-US" dirty="0"/>
              <a:t>프로젝트 설계</a:t>
            </a:r>
          </a:p>
        </p:txBody>
      </p:sp>
      <p:sp>
        <p:nvSpPr>
          <p:cNvPr id="3" name="부제목 2">
            <a:extLst>
              <a:ext uri="{FF2B5EF4-FFF2-40B4-BE49-F238E27FC236}">
                <a16:creationId xmlns:a16="http://schemas.microsoft.com/office/drawing/2014/main" id="{737A3208-067D-DC39-1738-7641A2A5D6DF}"/>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340568321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TotalTime>
  <Words>1445</Words>
  <Application>Microsoft Office PowerPoint</Application>
  <PresentationFormat>와이드스크린</PresentationFormat>
  <Paragraphs>356</Paragraphs>
  <Slides>62</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62</vt:i4>
      </vt:variant>
    </vt:vector>
  </HeadingPairs>
  <TitlesOfParts>
    <vt:vector size="65" baseType="lpstr">
      <vt:lpstr>맑은 고딕</vt:lpstr>
      <vt:lpstr>Arial</vt:lpstr>
      <vt:lpstr>Office 테마</vt:lpstr>
      <vt:lpstr>HTTP</vt:lpstr>
      <vt:lpstr>HTML</vt:lpstr>
      <vt:lpstr>HISTORY</vt:lpstr>
      <vt:lpstr>HTTPS</vt:lpstr>
      <vt:lpstr>WEB APPLICATION SERVER</vt:lpstr>
      <vt:lpstr>WEB Application server</vt:lpstr>
      <vt:lpstr>WEB SERVER</vt:lpstr>
      <vt:lpstr>WEB SERVER</vt:lpstr>
      <vt:lpstr>프로젝트 설계</vt:lpstr>
      <vt:lpstr>PowerPoint 프레젠테이션</vt:lpstr>
      <vt:lpstr>XAMPP 설치</vt:lpstr>
      <vt:lpstr>XAMPP 설치</vt:lpstr>
      <vt:lpstr>CREATE DATABASE</vt:lpstr>
      <vt:lpstr>DATABASE 관리 툴</vt:lpstr>
      <vt:lpstr>쇼핑몰 요구사항</vt:lpstr>
      <vt:lpstr>쇼핑몰 요구사항</vt:lpstr>
      <vt:lpstr>쇼핑몰 요구사항</vt:lpstr>
      <vt:lpstr>쇼핑몰 요구사항</vt:lpstr>
      <vt:lpstr>쇼핑몰 요구사항</vt:lpstr>
      <vt:lpstr>쇼핑몰 요구사항</vt:lpstr>
      <vt:lpstr>쇼핑몰 요구사항</vt:lpstr>
      <vt:lpstr>쇼핑몰 요구사항</vt:lpstr>
      <vt:lpstr>데이터 베이스 정규화</vt:lpstr>
      <vt:lpstr>제1 정규형 (1NF)</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제2 정규형 (2NF)</vt:lpstr>
      <vt:lpstr>쇼핑몰 설계 – DATABASE</vt:lpstr>
      <vt:lpstr>쇼핑몰 설계 - DATABASE</vt:lpstr>
      <vt:lpstr>쇼핑몰 설계 - DATABASE</vt:lpstr>
      <vt:lpstr>제3 정규형 (3NF)</vt:lpstr>
      <vt:lpstr>BCNF (Boyce-Codd Normal Form)</vt:lpstr>
      <vt:lpstr>사이트맵</vt:lpstr>
      <vt:lpstr>메인화면</vt:lpstr>
      <vt:lpstr>상품리스트</vt:lpstr>
      <vt:lpstr>상품상세</vt:lpstr>
      <vt:lpstr>장바구니</vt:lpstr>
      <vt:lpstr>게시판 리스트</vt:lpstr>
      <vt:lpstr>회원가입</vt:lpstr>
      <vt:lpstr>메인화면</vt:lpstr>
      <vt:lpstr>리스트 화면</vt:lpstr>
      <vt:lpstr>상세화면</vt:lpstr>
      <vt:lpstr>장바구니</vt:lpstr>
      <vt:lpstr>회원가입</vt:lpstr>
      <vt:lpstr>LAYOUT</vt:lpstr>
      <vt:lpstr>HEADER</vt:lpstr>
      <vt:lpstr>FOOTER</vt:lpstr>
      <vt:lpstr>사이트맵</vt:lpstr>
      <vt:lpstr>메인화면</vt:lpstr>
      <vt:lpstr>상품 리스트</vt:lpstr>
      <vt:lpstr>장바구니</vt:lpstr>
      <vt:lpstr>게시판 리스트</vt:lpstr>
      <vt:lpstr>게시판 상세</vt:lpstr>
      <vt:lpstr>회원가입</vt:lpstr>
      <vt:lpstr>SSL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yoonsuk Lee</dc:creator>
  <cp:lastModifiedBy>yoonsuk Lee</cp:lastModifiedBy>
  <cp:revision>262</cp:revision>
  <dcterms:created xsi:type="dcterms:W3CDTF">2023-09-21T09:33:59Z</dcterms:created>
  <dcterms:modified xsi:type="dcterms:W3CDTF">2023-10-23T21:05:38Z</dcterms:modified>
</cp:coreProperties>
</file>